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90" r:id="rId3"/>
    <p:sldId id="292" r:id="rId4"/>
    <p:sldId id="291" r:id="rId5"/>
    <p:sldId id="310" r:id="rId6"/>
    <p:sldId id="307" r:id="rId7"/>
    <p:sldId id="293" r:id="rId8"/>
    <p:sldId id="308" r:id="rId9"/>
    <p:sldId id="305" r:id="rId10"/>
    <p:sldId id="299" r:id="rId11"/>
    <p:sldId id="306" r:id="rId12"/>
    <p:sldId id="309" r:id="rId13"/>
    <p:sldId id="31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A88E9"/>
    <a:srgbClr val="D7C7F5"/>
    <a:srgbClr val="08B4D6"/>
    <a:srgbClr val="FDD339"/>
    <a:srgbClr val="7217F3"/>
    <a:srgbClr val="AA164A"/>
    <a:srgbClr val="1781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557"/>
    <p:restoredTop sz="85821"/>
  </p:normalViewPr>
  <p:slideViewPr>
    <p:cSldViewPr snapToGrid="0" snapToObjects="1">
      <p:cViewPr varScale="1">
        <p:scale>
          <a:sx n="98" d="100"/>
          <a:sy n="98" d="100"/>
        </p:scale>
        <p:origin x="232" y="6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06" d="100"/>
          <a:sy n="106" d="100"/>
        </p:scale>
        <p:origin x="3696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03E4B7-288E-B741-BBBC-F28122B96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6502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1BC718-5EAD-B94E-BD3F-823BDE463CAA}" type="datetimeFigureOut">
              <a:rPr lang="en-US" smtClean="0"/>
              <a:t>9/18/18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1441D8-DADD-D64F-944A-DE464A028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564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1441D8-DADD-D64F-944A-DE464A0283F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8837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1441D8-DADD-D64F-944A-DE464A0283F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7908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1441D8-DADD-D64F-944A-DE464A0283F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6956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1441D8-DADD-D64F-944A-DE464A0283F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7921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eaLnBrk="1" fontAlgn="t" latinLnBrk="0" hangingPunct="1"/>
            <a:endParaRPr lang="en-CA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1441D8-DADD-D64F-944A-DE464A0283F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520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4C7C-7966-274D-86C2-0A6C22A9C29B}" type="datetimeFigureOut">
              <a:rPr lang="en-US" smtClean="0"/>
              <a:t>9/18/18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7D46-ADD9-3C43-A3C7-AE94BA82A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796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4C7C-7966-274D-86C2-0A6C22A9C29B}" type="datetimeFigureOut">
              <a:rPr lang="en-US" smtClean="0"/>
              <a:t>9/18/18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7D46-ADD9-3C43-A3C7-AE94BA82A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944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4C7C-7966-274D-86C2-0A6C22A9C29B}" type="datetimeFigureOut">
              <a:rPr lang="en-US" smtClean="0"/>
              <a:t>9/18/18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7D46-ADD9-3C43-A3C7-AE94BA82A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893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4C7C-7966-274D-86C2-0A6C22A9C29B}" type="datetimeFigureOut">
              <a:rPr lang="en-US" smtClean="0"/>
              <a:t>9/18/18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7D46-ADD9-3C43-A3C7-AE94BA82A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004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4C7C-7966-274D-86C2-0A6C22A9C29B}" type="datetimeFigureOut">
              <a:rPr lang="en-US" smtClean="0"/>
              <a:t>9/18/18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7D46-ADD9-3C43-A3C7-AE94BA82A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46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4C7C-7966-274D-86C2-0A6C22A9C29B}" type="datetimeFigureOut">
              <a:rPr lang="en-US" smtClean="0"/>
              <a:t>9/18/18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7D46-ADD9-3C43-A3C7-AE94BA82A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070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4C7C-7966-274D-86C2-0A6C22A9C29B}" type="datetimeFigureOut">
              <a:rPr lang="en-US" smtClean="0"/>
              <a:t>9/18/18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7D46-ADD9-3C43-A3C7-AE94BA82A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584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4C7C-7966-274D-86C2-0A6C22A9C29B}" type="datetimeFigureOut">
              <a:rPr lang="en-US" smtClean="0"/>
              <a:t>9/18/18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7D46-ADD9-3C43-A3C7-AE94BA82A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063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4C7C-7966-274D-86C2-0A6C22A9C29B}" type="datetimeFigureOut">
              <a:rPr lang="en-US" smtClean="0"/>
              <a:t>9/18/18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7D46-ADD9-3C43-A3C7-AE94BA82A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390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4C7C-7966-274D-86C2-0A6C22A9C29B}" type="datetimeFigureOut">
              <a:rPr lang="en-US" smtClean="0"/>
              <a:t>9/18/18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7D46-ADD9-3C43-A3C7-AE94BA82A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547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4C7C-7966-274D-86C2-0A6C22A9C29B}" type="datetimeFigureOut">
              <a:rPr lang="en-US" smtClean="0"/>
              <a:t>9/18/18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7D46-ADD9-3C43-A3C7-AE94BA82A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64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F4C7C-7966-274D-86C2-0A6C22A9C29B}" type="datetimeFigureOut">
              <a:rPr lang="en-US" smtClean="0"/>
              <a:t>9/18/18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17D46-ADD9-3C43-A3C7-AE94BA82AEC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17566" y="-235131"/>
            <a:ext cx="679269" cy="7184571"/>
          </a:xfrm>
          <a:prstGeom prst="rect">
            <a:avLst/>
          </a:prstGeom>
          <a:solidFill>
            <a:srgbClr val="AA88E9"/>
          </a:solidFill>
          <a:ln>
            <a:solidFill>
              <a:srgbClr val="AA88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1512731" y="-121920"/>
            <a:ext cx="679269" cy="7184571"/>
          </a:xfrm>
          <a:prstGeom prst="rect">
            <a:avLst/>
          </a:prstGeom>
          <a:solidFill>
            <a:srgbClr val="AA88E9"/>
          </a:solidFill>
          <a:ln>
            <a:solidFill>
              <a:srgbClr val="AA88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06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entury Gothic" charset="0"/>
          <a:ea typeface="Century Gothic" charset="0"/>
          <a:cs typeface="Century Gothic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Century Gothic" charset="0"/>
          <a:ea typeface="Century Gothic" charset="0"/>
          <a:cs typeface="Century Gothic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Century Gothic" charset="0"/>
          <a:ea typeface="Century Gothic" charset="0"/>
          <a:cs typeface="Century Gothic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Century Gothic" charset="0"/>
          <a:ea typeface="Century Gothic" charset="0"/>
          <a:cs typeface="Century Gothic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Century Gothic" charset="0"/>
          <a:ea typeface="Century Gothic" charset="0"/>
          <a:cs typeface="Century Gothic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Century Gothic" charset="0"/>
          <a:ea typeface="Century Gothic" charset="0"/>
          <a:cs typeface="Century Gothic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6428" y="3599618"/>
            <a:ext cx="9942576" cy="2387600"/>
          </a:xfrm>
        </p:spPr>
        <p:txBody>
          <a:bodyPr>
            <a:noAutofit/>
          </a:bodyPr>
          <a:lstStyle/>
          <a:p>
            <a:r>
              <a:rPr lang="en-US" sz="8000" dirty="0" smtClean="0">
                <a:solidFill>
                  <a:schemeClr val="accent1">
                    <a:lumMod val="75000"/>
                  </a:schemeClr>
                </a:solidFill>
              </a:rPr>
              <a:t>ENTREPRENEURSHIP </a:t>
            </a:r>
            <a:r>
              <a:rPr lang="en-US" sz="9000" dirty="0" smtClean="0"/>
              <a:t>&amp;</a:t>
            </a:r>
            <a:br>
              <a:rPr lang="en-US" sz="9000" dirty="0" smtClean="0"/>
            </a:br>
            <a:r>
              <a:rPr lang="en-US" sz="9000" dirty="0" smtClean="0">
                <a:solidFill>
                  <a:schemeClr val="accent1">
                    <a:lumMod val="75000"/>
                  </a:schemeClr>
                </a:solidFill>
              </a:rPr>
              <a:t>Marketing</a:t>
            </a:r>
            <a:r>
              <a:rPr lang="en-US" sz="9000" dirty="0" smtClean="0"/>
              <a:t/>
            </a:r>
            <a:br>
              <a:rPr lang="en-US" sz="9000" dirty="0" smtClean="0"/>
            </a:br>
            <a:r>
              <a:rPr lang="en-US" sz="9000" smtClean="0">
                <a:solidFill>
                  <a:srgbClr val="7030A0"/>
                </a:solidFill>
              </a:rPr>
              <a:t>Lesson </a:t>
            </a:r>
            <a:r>
              <a:rPr lang="en-US" sz="9000" smtClean="0">
                <a:solidFill>
                  <a:srgbClr val="7030A0"/>
                </a:solidFill>
              </a:rPr>
              <a:t>3</a:t>
            </a:r>
            <a:endParaRPr lang="en-US" sz="9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39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33425" y="-1149350"/>
            <a:ext cx="11068050" cy="2298700"/>
          </a:xfrm>
        </p:spPr>
        <p:txBody>
          <a:bodyPr>
            <a:normAutofit/>
          </a:bodyPr>
          <a:lstStyle/>
          <a:p>
            <a:pPr algn="just"/>
            <a:r>
              <a:rPr lang="en-US" sz="5800" dirty="0" smtClean="0"/>
              <a:t>Demographic Segmentation:</a:t>
            </a:r>
            <a:endParaRPr lang="en-US" sz="58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-3609513" y="1492927"/>
            <a:ext cx="11255828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r>
              <a:rPr lang="en-US" sz="6600" dirty="0" smtClean="0">
                <a:solidFill>
                  <a:srgbClr val="AA88E9"/>
                </a:solidFill>
              </a:rPr>
              <a:t>AGE</a:t>
            </a:r>
            <a:endParaRPr lang="en-US" sz="6600" dirty="0">
              <a:solidFill>
                <a:srgbClr val="AA88E9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-2545203" y="4028508"/>
            <a:ext cx="11255828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r>
              <a:rPr lang="en-US" sz="7000" b="1" dirty="0" smtClean="0">
                <a:solidFill>
                  <a:srgbClr val="AA88E9"/>
                </a:solidFill>
              </a:rPr>
              <a:t>religion</a:t>
            </a:r>
            <a:endParaRPr lang="en-US" sz="7000" b="1" dirty="0">
              <a:solidFill>
                <a:srgbClr val="AA88E9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232601" y="3919471"/>
            <a:ext cx="11255828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r>
              <a:rPr lang="en-US" sz="4000" dirty="0" smtClean="0">
                <a:solidFill>
                  <a:srgbClr val="AA88E9"/>
                </a:solidFill>
              </a:rPr>
              <a:t>ETHNICITY</a:t>
            </a:r>
            <a:endParaRPr lang="en-US" sz="4000" dirty="0">
              <a:solidFill>
                <a:srgbClr val="AA88E9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-3387192" y="-135877"/>
            <a:ext cx="11255828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r>
              <a:rPr lang="en-US" sz="4500" dirty="0" smtClean="0">
                <a:solidFill>
                  <a:srgbClr val="AA88E9"/>
                </a:solidFill>
              </a:rPr>
              <a:t>gender</a:t>
            </a:r>
            <a:endParaRPr lang="en-US" sz="4500" dirty="0">
              <a:solidFill>
                <a:srgbClr val="AA88E9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01005" y="1070303"/>
            <a:ext cx="11255828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r>
              <a:rPr lang="en-US" dirty="0" err="1" smtClean="0">
                <a:solidFill>
                  <a:srgbClr val="AA88E9"/>
                </a:solidFill>
              </a:rPr>
              <a:t>FaMiLy</a:t>
            </a:r>
            <a:r>
              <a:rPr lang="en-US" dirty="0" smtClean="0">
                <a:solidFill>
                  <a:srgbClr val="AA88E9"/>
                </a:solidFill>
              </a:rPr>
              <a:t> </a:t>
            </a:r>
            <a:r>
              <a:rPr lang="en-US" dirty="0" err="1" smtClean="0">
                <a:solidFill>
                  <a:srgbClr val="AA88E9"/>
                </a:solidFill>
              </a:rPr>
              <a:t>SiZE</a:t>
            </a:r>
            <a:endParaRPr lang="en-US" dirty="0">
              <a:solidFill>
                <a:srgbClr val="AA88E9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-58812" y="2651681"/>
            <a:ext cx="11255828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r>
              <a:rPr lang="en-US" sz="8000" dirty="0" smtClean="0">
                <a:solidFill>
                  <a:srgbClr val="AA88E9"/>
                </a:solidFill>
              </a:rPr>
              <a:t>education</a:t>
            </a:r>
            <a:endParaRPr lang="en-US" sz="8000" dirty="0">
              <a:solidFill>
                <a:srgbClr val="AA88E9"/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2178218" y="146810"/>
            <a:ext cx="11255828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r>
              <a:rPr lang="en-US" sz="10000" b="1" dirty="0" smtClean="0">
                <a:solidFill>
                  <a:srgbClr val="AA88E9"/>
                </a:solidFill>
              </a:rPr>
              <a:t>Geography</a:t>
            </a:r>
            <a:endParaRPr lang="en-US" sz="10000" b="1" dirty="0">
              <a:solidFill>
                <a:srgbClr val="AA88E9"/>
              </a:solidFill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3718992" y="4332872"/>
            <a:ext cx="11255828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r>
              <a:rPr lang="en-US" sz="30000" b="1" dirty="0" smtClean="0">
                <a:solidFill>
                  <a:srgbClr val="AA88E9"/>
                </a:solidFill>
              </a:rPr>
              <a:t>$</a:t>
            </a:r>
            <a:endParaRPr lang="en-US" sz="30000" b="1" dirty="0">
              <a:solidFill>
                <a:srgbClr val="AA88E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77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9621" y="1786507"/>
            <a:ext cx="9144000" cy="2387600"/>
          </a:xfrm>
        </p:spPr>
        <p:txBody>
          <a:bodyPr>
            <a:noAutofit/>
          </a:bodyPr>
          <a:lstStyle/>
          <a:p>
            <a:r>
              <a:rPr lang="en-CA" sz="7000" dirty="0" smtClean="0"/>
              <a:t>Can we sell our product/service to these segments all in the same way</a:t>
            </a:r>
            <a:r>
              <a:rPr lang="en-CA" sz="7000" dirty="0" smtClean="0">
                <a:solidFill>
                  <a:srgbClr val="AA88E9"/>
                </a:solidFill>
              </a:rPr>
              <a:t>?</a:t>
            </a:r>
            <a:endParaRPr lang="en-CA" sz="7000" dirty="0">
              <a:solidFill>
                <a:srgbClr val="AA88E9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5920" y="3913471"/>
            <a:ext cx="3098531" cy="309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88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501" y="-1370580"/>
            <a:ext cx="12153499" cy="2387600"/>
          </a:xfrm>
        </p:spPr>
        <p:txBody>
          <a:bodyPr>
            <a:normAutofit/>
          </a:bodyPr>
          <a:lstStyle/>
          <a:p>
            <a:r>
              <a:rPr lang="en-CA" sz="5000" dirty="0" smtClean="0">
                <a:latin typeface="Century Gothic" panose="020B0502020202020204" pitchFamily="34" charset="0"/>
              </a:rPr>
              <a:t>How do you analyze a market</a:t>
            </a:r>
            <a:r>
              <a:rPr lang="en-CA" sz="5000" dirty="0" smtClean="0">
                <a:solidFill>
                  <a:srgbClr val="AA88E9"/>
                </a:solidFill>
                <a:latin typeface="Century Gothic" panose="020B0502020202020204" pitchFamily="34" charset="0"/>
              </a:rPr>
              <a:t>?</a:t>
            </a:r>
            <a:endParaRPr lang="en-CA" sz="5000" dirty="0">
              <a:solidFill>
                <a:srgbClr val="AA88E9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9849024"/>
              </p:ext>
            </p:extLst>
          </p:nvPr>
        </p:nvGraphicFramePr>
        <p:xfrm>
          <a:off x="732590" y="1102939"/>
          <a:ext cx="3184892" cy="55350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4892">
                  <a:extLst>
                    <a:ext uri="{9D8B030D-6E8A-4147-A177-3AD203B41FA5}">
                      <a16:colId xmlns="" xmlns:a16="http://schemas.microsoft.com/office/drawing/2014/main" val="1236054023"/>
                    </a:ext>
                  </a:extLst>
                </a:gridCol>
              </a:tblGrid>
              <a:tr h="1041595">
                <a:tc>
                  <a:txBody>
                    <a:bodyPr/>
                    <a:lstStyle/>
                    <a:p>
                      <a:pPr algn="ctr"/>
                      <a:r>
                        <a:rPr lang="en-CA" sz="3000" dirty="0" smtClean="0">
                          <a:latin typeface="Century Gothic" panose="020B0502020202020204" pitchFamily="34" charset="0"/>
                        </a:rPr>
                        <a:t>Trend</a:t>
                      </a:r>
                      <a:endParaRPr lang="en-CA" sz="30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24535037"/>
                  </a:ext>
                </a:extLst>
              </a:tr>
              <a:tr h="11015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Rapid growth</a:t>
                      </a:r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in global economy</a:t>
                      </a:r>
                      <a:endParaRPr lang="en-CA" sz="18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endParaRPr lang="en-CA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52538666"/>
                  </a:ext>
                </a:extLst>
              </a:tr>
              <a:tr h="11015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Increase in the number of small and medium sized businesses</a:t>
                      </a:r>
                    </a:p>
                    <a:p>
                      <a:endParaRPr lang="en-CA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87733852"/>
                  </a:ext>
                </a:extLst>
              </a:tr>
              <a:tr h="11015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Rapid change  &amp; growth in the </a:t>
                      </a:r>
                      <a:r>
                        <a:rPr lang="en-CA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technology</a:t>
                      </a:r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sector</a:t>
                      </a:r>
                      <a:endParaRPr lang="en-CA" sz="18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endParaRPr lang="en-CA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11891713"/>
                  </a:ext>
                </a:extLst>
              </a:tr>
              <a:tr h="11015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Increasing</a:t>
                      </a:r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use of contract labour</a:t>
                      </a:r>
                      <a:endParaRPr lang="en-CA" sz="18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endParaRPr lang="en-CA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55589645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8047748"/>
              </p:ext>
            </p:extLst>
          </p:nvPr>
        </p:nvGraphicFramePr>
        <p:xfrm>
          <a:off x="4042612" y="1091085"/>
          <a:ext cx="3647974" cy="571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7974">
                  <a:extLst>
                    <a:ext uri="{9D8B030D-6E8A-4147-A177-3AD203B41FA5}">
                      <a16:colId xmlns="" xmlns:a16="http://schemas.microsoft.com/office/drawing/2014/main" val="1337154134"/>
                    </a:ext>
                  </a:extLst>
                </a:gridCol>
              </a:tblGrid>
              <a:tr h="9700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5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Opportunities for Entrepreneurs</a:t>
                      </a:r>
                      <a:endParaRPr lang="en-CA" sz="2500" b="0" i="0" u="none" strike="noStrike" kern="1200" dirty="0" smtClean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endParaRPr lang="en-CA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28574949"/>
                  </a:ext>
                </a:extLst>
              </a:tr>
              <a:tr h="9700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Imports and exports</a:t>
                      </a:r>
                    </a:p>
                    <a:p>
                      <a:endParaRPr lang="en-CA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04996604"/>
                  </a:ext>
                </a:extLst>
              </a:tr>
              <a:tr h="14547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Political &amp; economic climates is ripe to help support ENT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Growing opportunities</a:t>
                      </a:r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to share experiences, pool resources and make referrals</a:t>
                      </a:r>
                      <a:endParaRPr lang="en-CA" sz="18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42759932"/>
                  </a:ext>
                </a:extLst>
              </a:tr>
              <a:tr h="11819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Opportunities</a:t>
                      </a:r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emerge in the areas of info tech, med tech, </a:t>
                      </a:r>
                      <a:r>
                        <a:rPr lang="en-CA" sz="18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envt</a:t>
                      </a:r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tech and </a:t>
                      </a:r>
                      <a:r>
                        <a:rPr lang="en-CA" sz="18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commun</a:t>
                      </a:r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. tech</a:t>
                      </a:r>
                      <a:endParaRPr lang="en-CA" sz="18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endParaRPr lang="en-CA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22422318"/>
                  </a:ext>
                </a:extLst>
              </a:tr>
              <a:tr h="970060">
                <a:tc>
                  <a:txBody>
                    <a:bodyPr/>
                    <a:lstStyle/>
                    <a:p>
                      <a:r>
                        <a:rPr lang="en-CA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Consulting</a:t>
                      </a:r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practices with professionals who can work with a variety of clients</a:t>
                      </a:r>
                      <a:endParaRPr lang="en-CA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51494804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6343837"/>
              </p:ext>
            </p:extLst>
          </p:nvPr>
        </p:nvGraphicFramePr>
        <p:xfrm>
          <a:off x="7873469" y="1091085"/>
          <a:ext cx="3474720" cy="56305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4720">
                  <a:extLst>
                    <a:ext uri="{9D8B030D-6E8A-4147-A177-3AD203B41FA5}">
                      <a16:colId xmlns="" xmlns:a16="http://schemas.microsoft.com/office/drawing/2014/main" val="1337154134"/>
                    </a:ext>
                  </a:extLst>
                </a:gridCol>
              </a:tblGrid>
              <a:tr h="1062678">
                <a:tc>
                  <a:txBody>
                    <a:bodyPr/>
                    <a:lstStyle/>
                    <a:p>
                      <a:pPr algn="ctr" rtl="0" eaLnBrk="1" fontAlgn="t" latinLnBrk="0" hangingPunct="1"/>
                      <a:r>
                        <a:rPr lang="en-CA" sz="25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Opportunities for Enterprising People</a:t>
                      </a:r>
                      <a:endParaRPr lang="en-CA" sz="2500" b="0" i="0" u="none" strike="noStrike" kern="1200" dirty="0" smtClean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endParaRPr lang="en-CA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28574949"/>
                  </a:ext>
                </a:extLst>
              </a:tr>
              <a:tr h="1062678">
                <a:tc>
                  <a:txBody>
                    <a:bodyPr/>
                    <a:lstStyle/>
                    <a:p>
                      <a:pPr rtl="0" eaLnBrk="1" fontAlgn="t" latinLnBrk="0" hangingPunct="1"/>
                      <a:r>
                        <a:rPr lang="en-CA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More jobs for people with international experience</a:t>
                      </a:r>
                    </a:p>
                    <a:p>
                      <a:endParaRPr lang="en-CA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04996604"/>
                  </a:ext>
                </a:extLst>
              </a:tr>
              <a:tr h="1179432">
                <a:tc>
                  <a:txBody>
                    <a:bodyPr/>
                    <a:lstStyle/>
                    <a:p>
                      <a:pPr rtl="0" eaLnBrk="1" fontAlgn="t" latinLnBrk="0" hangingPunct="1"/>
                      <a:r>
                        <a:rPr lang="en-CA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Increased employment opportunities for people who can multitask</a:t>
                      </a:r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and approach every day creatively</a:t>
                      </a:r>
                      <a:endParaRPr lang="en-CA" sz="18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42759932"/>
                  </a:ext>
                </a:extLst>
              </a:tr>
              <a:tr h="1179432">
                <a:tc>
                  <a:txBody>
                    <a:bodyPr/>
                    <a:lstStyle/>
                    <a:p>
                      <a:pPr rtl="0" eaLnBrk="1" fontAlgn="t" latinLnBrk="0" hangingPunct="1"/>
                      <a:r>
                        <a:rPr lang="en-CA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Opportunity to learn and grow</a:t>
                      </a:r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as new businesses develop &amp; practices change</a:t>
                      </a:r>
                      <a:endParaRPr lang="en-CA" sz="18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endParaRPr lang="en-CA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22422318"/>
                  </a:ext>
                </a:extLst>
              </a:tr>
              <a:tr h="1062678">
                <a:tc>
                  <a:txBody>
                    <a:bodyPr/>
                    <a:lstStyle/>
                    <a:p>
                      <a:pPr rtl="0" eaLnBrk="1" fontAlgn="t" latinLnBrk="0" hangingPunct="1"/>
                      <a:r>
                        <a:rPr lang="en-CA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Opportunity to become self-employed while working for a large organization.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514948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8676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9621" y="1786507"/>
            <a:ext cx="9144000" cy="2387600"/>
          </a:xfrm>
        </p:spPr>
        <p:txBody>
          <a:bodyPr>
            <a:noAutofit/>
          </a:bodyPr>
          <a:lstStyle/>
          <a:p>
            <a:r>
              <a:rPr lang="en-CA" sz="13000" dirty="0" smtClean="0"/>
              <a:t>Research Time</a:t>
            </a:r>
            <a:r>
              <a:rPr lang="en-CA" sz="13000" dirty="0" smtClean="0">
                <a:solidFill>
                  <a:srgbClr val="AA88E9"/>
                </a:solidFill>
              </a:rPr>
              <a:t>!</a:t>
            </a:r>
            <a:endParaRPr lang="en-CA" sz="13000" dirty="0">
              <a:solidFill>
                <a:srgbClr val="AA88E9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235920" y="3759469"/>
            <a:ext cx="3098531" cy="309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694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373" y="-166589"/>
            <a:ext cx="7450667" cy="1415785"/>
          </a:xfrm>
        </p:spPr>
        <p:txBody>
          <a:bodyPr>
            <a:noAutofit/>
          </a:bodyPr>
          <a:lstStyle/>
          <a:p>
            <a:pPr algn="l"/>
            <a:r>
              <a:rPr lang="en-US" dirty="0" smtClean="0">
                <a:solidFill>
                  <a:srgbClr val="AA88E9"/>
                </a:solidFill>
              </a:rPr>
              <a:t>Groups:</a:t>
            </a:r>
            <a:endParaRPr lang="en-US" dirty="0">
              <a:solidFill>
                <a:srgbClr val="AA88E9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7262603"/>
              </p:ext>
            </p:extLst>
          </p:nvPr>
        </p:nvGraphicFramePr>
        <p:xfrm>
          <a:off x="809897" y="1447800"/>
          <a:ext cx="10502537" cy="491236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28943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3759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1709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1351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64489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966894">
                <a:tc>
                  <a:txBody>
                    <a:bodyPr/>
                    <a:lstStyle/>
                    <a:p>
                      <a:r>
                        <a:rPr lang="en-US" sz="3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Gardening Pot</a:t>
                      </a:r>
                      <a:endParaRPr lang="en-US" sz="30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b="0" dirty="0" smtClean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Luca</a:t>
                      </a:r>
                      <a:endParaRPr lang="en-US" sz="3000" b="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b="0" dirty="0" smtClean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Ethan</a:t>
                      </a:r>
                      <a:endParaRPr lang="en-US" sz="3000" b="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b="0" dirty="0" smtClean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Stella</a:t>
                      </a:r>
                      <a:endParaRPr lang="en-US" sz="3000" b="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000" b="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66894">
                <a:tc>
                  <a:txBody>
                    <a:bodyPr/>
                    <a:lstStyle/>
                    <a:p>
                      <a:r>
                        <a:rPr lang="en-US" sz="3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Dog Toy</a:t>
                      </a:r>
                      <a:endParaRPr lang="en-US" sz="3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Jaiden</a:t>
                      </a:r>
                      <a:endParaRPr lang="en-US" sz="3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Trevor</a:t>
                      </a:r>
                      <a:endParaRPr lang="en-US" sz="3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Savanah</a:t>
                      </a:r>
                      <a:endParaRPr lang="en-US" sz="3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Julia</a:t>
                      </a:r>
                      <a:endParaRPr lang="en-US" sz="3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66894">
                <a:tc>
                  <a:txBody>
                    <a:bodyPr/>
                    <a:lstStyle/>
                    <a:p>
                      <a:r>
                        <a:rPr lang="en-US" sz="3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App</a:t>
                      </a:r>
                      <a:endParaRPr lang="en-US" sz="3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Max</a:t>
                      </a:r>
                      <a:endParaRPr lang="en-US" sz="3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err="1" smtClean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Mesha</a:t>
                      </a:r>
                      <a:endParaRPr lang="en-US" sz="3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Bronwyn</a:t>
                      </a:r>
                      <a:endParaRPr lang="en-US" sz="3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Mia</a:t>
                      </a:r>
                      <a:endParaRPr lang="en-US" sz="3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66894">
                <a:tc>
                  <a:txBody>
                    <a:bodyPr/>
                    <a:lstStyle/>
                    <a:p>
                      <a:r>
                        <a:rPr lang="en-US" sz="3000" b="1" dirty="0" smtClean="0">
                          <a:solidFill>
                            <a:srgbClr val="08B4D6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Vegan</a:t>
                      </a:r>
                      <a:r>
                        <a:rPr lang="en-US" sz="3000" b="1" baseline="0" dirty="0" smtClean="0">
                          <a:solidFill>
                            <a:srgbClr val="08B4D6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 Products</a:t>
                      </a:r>
                      <a:endParaRPr lang="en-US" sz="3000" b="1" dirty="0">
                        <a:solidFill>
                          <a:srgbClr val="08B4D6"/>
                        </a:solidFill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Gabe</a:t>
                      </a:r>
                      <a:endParaRPr lang="en-US" sz="3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Austin</a:t>
                      </a:r>
                      <a:endParaRPr lang="en-US" sz="3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Kayley</a:t>
                      </a:r>
                      <a:endParaRPr lang="en-US" sz="3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Isabel</a:t>
                      </a:r>
                      <a:endParaRPr lang="en-US" sz="3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966894">
                <a:tc>
                  <a:txBody>
                    <a:bodyPr/>
                    <a:lstStyle/>
                    <a:p>
                      <a:r>
                        <a:rPr lang="en-US" sz="3000" b="1" dirty="0" smtClean="0">
                          <a:solidFill>
                            <a:srgbClr val="FF0000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Math App</a:t>
                      </a:r>
                      <a:endParaRPr lang="en-US" sz="3000" b="1" dirty="0">
                        <a:solidFill>
                          <a:srgbClr val="FF0000"/>
                        </a:solidFill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Patrick</a:t>
                      </a:r>
                      <a:endParaRPr lang="en-US" sz="3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Liz</a:t>
                      </a:r>
                      <a:endParaRPr lang="en-US" sz="3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Alexi</a:t>
                      </a:r>
                      <a:endParaRPr lang="en-US" sz="3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Nick</a:t>
                      </a:r>
                      <a:endParaRPr lang="en-US" sz="3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656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3188" y="1853883"/>
            <a:ext cx="9144000" cy="2387600"/>
          </a:xfrm>
        </p:spPr>
        <p:txBody>
          <a:bodyPr>
            <a:normAutofit/>
          </a:bodyPr>
          <a:lstStyle/>
          <a:p>
            <a:r>
              <a:rPr lang="en-US" sz="12000" dirty="0" smtClean="0">
                <a:solidFill>
                  <a:srgbClr val="7030A0"/>
                </a:solidFill>
              </a:rPr>
              <a:t>Taboo </a:t>
            </a:r>
            <a:endParaRPr lang="en-US" sz="12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69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0709" y="-143692"/>
            <a:ext cx="7450667" cy="1415785"/>
          </a:xfrm>
        </p:spPr>
        <p:txBody>
          <a:bodyPr>
            <a:noAutofit/>
          </a:bodyPr>
          <a:lstStyle/>
          <a:p>
            <a:pPr algn="l"/>
            <a:r>
              <a:rPr lang="en-US" dirty="0" smtClean="0">
                <a:solidFill>
                  <a:srgbClr val="AA88E9"/>
                </a:solidFill>
              </a:rPr>
              <a:t>Products:</a:t>
            </a:r>
            <a:endParaRPr lang="en-US" dirty="0">
              <a:solidFill>
                <a:srgbClr val="AA88E9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70709" y="1272093"/>
            <a:ext cx="10489474" cy="53617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charset="2"/>
              <a:buChar char=""/>
            </a:pPr>
            <a:r>
              <a:rPr lang="en-CA" sz="3200" dirty="0">
                <a:latin typeface="Century Gothic" charset="0"/>
                <a:ea typeface="Calibri" charset="0"/>
                <a:cs typeface="Times New Roman" charset="0"/>
              </a:rPr>
              <a:t>New food line with </a:t>
            </a:r>
            <a:r>
              <a:rPr lang="en-CA" sz="3200" b="1" dirty="0" smtClean="0">
                <a:latin typeface="Century Gothic" charset="0"/>
                <a:ea typeface="Calibri" charset="0"/>
                <a:cs typeface="Times New Roman" charset="0"/>
              </a:rPr>
              <a:t>strictly</a:t>
            </a:r>
            <a:r>
              <a:rPr lang="en-CA" sz="3200" dirty="0" smtClean="0">
                <a:latin typeface="Century Gothic" charset="0"/>
                <a:ea typeface="Calibri" charset="0"/>
                <a:cs typeface="Times New Roman" charset="0"/>
              </a:rPr>
              <a:t> vegan </a:t>
            </a:r>
            <a:r>
              <a:rPr lang="en-CA" sz="3200" dirty="0">
                <a:latin typeface="Century Gothic" charset="0"/>
                <a:ea typeface="Calibri" charset="0"/>
                <a:cs typeface="Times New Roman" charset="0"/>
              </a:rPr>
              <a:t>products</a:t>
            </a:r>
            <a:endParaRPr lang="en-US" sz="3200" dirty="0">
              <a:latin typeface="Calibri" charset="0"/>
              <a:ea typeface="Calibri" charset="0"/>
              <a:cs typeface="Times New Roman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charset="2"/>
              <a:buChar char=""/>
            </a:pPr>
            <a:r>
              <a:rPr lang="en-CA" sz="3200" dirty="0">
                <a:latin typeface="Century Gothic" charset="0"/>
                <a:ea typeface="Calibri" charset="0"/>
                <a:cs typeface="Times New Roman" charset="0"/>
              </a:rPr>
              <a:t>New form of technology to help organize &amp; prioritize based on interests and hobbies and workload</a:t>
            </a:r>
            <a:endParaRPr lang="en-US" sz="3200" dirty="0">
              <a:latin typeface="Calibri" charset="0"/>
              <a:ea typeface="Calibri" charset="0"/>
              <a:cs typeface="Times New Roman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charset="2"/>
              <a:buChar char=""/>
            </a:pPr>
            <a:r>
              <a:rPr lang="en-CA" sz="3200" dirty="0">
                <a:latin typeface="Century Gothic" charset="0"/>
                <a:ea typeface="Calibri" charset="0"/>
                <a:cs typeface="Times New Roman" charset="0"/>
              </a:rPr>
              <a:t>Dog toy that strengths teeth (teething toy for puppies) but also has vitamins in it </a:t>
            </a:r>
            <a:endParaRPr lang="en-US" sz="3200" dirty="0">
              <a:latin typeface="Calibri" charset="0"/>
              <a:ea typeface="Calibri" charset="0"/>
              <a:cs typeface="Times New Roman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charset="2"/>
              <a:buChar char=""/>
            </a:pPr>
            <a:r>
              <a:rPr lang="en-CA" sz="3200" dirty="0">
                <a:latin typeface="Century Gothic" charset="0"/>
                <a:ea typeface="Calibri" charset="0"/>
                <a:cs typeface="Times New Roman" charset="0"/>
              </a:rPr>
              <a:t>New </a:t>
            </a:r>
            <a:r>
              <a:rPr lang="en-CA" sz="3200" dirty="0" smtClean="0">
                <a:latin typeface="Century Gothic" charset="0"/>
                <a:ea typeface="Calibri" charset="0"/>
                <a:cs typeface="Times New Roman" charset="0"/>
              </a:rPr>
              <a:t>gardening pot </a:t>
            </a:r>
            <a:r>
              <a:rPr lang="en-CA" sz="3200" dirty="0">
                <a:latin typeface="Century Gothic" charset="0"/>
                <a:ea typeface="Calibri" charset="0"/>
                <a:cs typeface="Times New Roman" charset="0"/>
              </a:rPr>
              <a:t>that helps drain water better for potted plants</a:t>
            </a:r>
            <a:endParaRPr lang="en-US" sz="3200" dirty="0">
              <a:latin typeface="Calibri" charset="0"/>
              <a:ea typeface="Calibri" charset="0"/>
              <a:cs typeface="Times New Roman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charset="2"/>
              <a:buChar char=""/>
            </a:pPr>
            <a:r>
              <a:rPr lang="en-CA" sz="3200" dirty="0">
                <a:latin typeface="Century Gothic" charset="0"/>
                <a:ea typeface="Calibri" charset="0"/>
                <a:cs typeface="Times New Roman" charset="0"/>
              </a:rPr>
              <a:t>New online game that helps kids learn math </a:t>
            </a:r>
            <a:r>
              <a:rPr lang="en-CA" sz="3200" dirty="0" smtClean="0">
                <a:latin typeface="Century Gothic" charset="0"/>
                <a:ea typeface="Calibri" charset="0"/>
                <a:cs typeface="Times New Roman" charset="0"/>
              </a:rPr>
              <a:t>quicker and with less difficulty</a:t>
            </a:r>
            <a:endParaRPr lang="en-US" sz="3200" dirty="0"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54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3188" y="3759685"/>
            <a:ext cx="9144000" cy="2387600"/>
          </a:xfrm>
        </p:spPr>
        <p:txBody>
          <a:bodyPr>
            <a:noAutofit/>
          </a:bodyPr>
          <a:lstStyle/>
          <a:p>
            <a:r>
              <a:rPr lang="en-US" sz="20000" i="1" dirty="0" smtClean="0">
                <a:solidFill>
                  <a:srgbClr val="7030A0"/>
                </a:solidFill>
              </a:rPr>
              <a:t>Review…</a:t>
            </a:r>
            <a:r>
              <a:rPr lang="en-US" sz="20000" dirty="0" smtClean="0">
                <a:solidFill>
                  <a:srgbClr val="7030A0"/>
                </a:solidFill>
              </a:rPr>
              <a:t> </a:t>
            </a:r>
            <a:endParaRPr lang="en-US" sz="20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41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6998" y="2739407"/>
            <a:ext cx="9144000" cy="2387600"/>
          </a:xfrm>
        </p:spPr>
        <p:txBody>
          <a:bodyPr>
            <a:noAutofit/>
          </a:bodyPr>
          <a:lstStyle/>
          <a:p>
            <a:r>
              <a:rPr lang="en-CA" sz="13000" dirty="0" smtClean="0"/>
              <a:t>What is a </a:t>
            </a:r>
            <a:r>
              <a:rPr lang="en-CA" sz="13000" b="1" dirty="0" smtClean="0">
                <a:solidFill>
                  <a:srgbClr val="AA88E9"/>
                </a:solidFill>
              </a:rPr>
              <a:t>market</a:t>
            </a:r>
            <a:r>
              <a:rPr lang="en-CA" sz="13000" dirty="0" smtClean="0">
                <a:solidFill>
                  <a:srgbClr val="AA88E9"/>
                </a:solidFill>
              </a:rPr>
              <a:t>?</a:t>
            </a:r>
            <a:endParaRPr lang="en-CA" sz="13000" dirty="0">
              <a:solidFill>
                <a:srgbClr val="AA88E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15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9188" y="3466803"/>
            <a:ext cx="9144000" cy="2387600"/>
          </a:xfrm>
        </p:spPr>
        <p:txBody>
          <a:bodyPr>
            <a:noAutofit/>
          </a:bodyPr>
          <a:lstStyle/>
          <a:p>
            <a:r>
              <a:rPr lang="en-US" sz="7000" dirty="0" smtClean="0"/>
              <a:t>An </a:t>
            </a:r>
            <a:r>
              <a:rPr lang="en-US" sz="7000" dirty="0"/>
              <a:t>actual place where </a:t>
            </a:r>
            <a:r>
              <a:rPr lang="en-US" sz="7000" b="1" dirty="0">
                <a:solidFill>
                  <a:srgbClr val="7030A0"/>
                </a:solidFill>
              </a:rPr>
              <a:t>demand and supply operate</a:t>
            </a:r>
            <a:r>
              <a:rPr lang="en-US" sz="7000" dirty="0"/>
              <a:t>, and where </a:t>
            </a:r>
            <a:r>
              <a:rPr lang="en-US" sz="7000" b="1" dirty="0">
                <a:solidFill>
                  <a:srgbClr val="AA88E9"/>
                </a:solidFill>
              </a:rPr>
              <a:t>buyers and sellers </a:t>
            </a:r>
            <a:r>
              <a:rPr lang="en-US" sz="7000" b="1" dirty="0" smtClean="0">
                <a:solidFill>
                  <a:srgbClr val="AA88E9"/>
                </a:solidFill>
              </a:rPr>
              <a:t>interact</a:t>
            </a:r>
            <a:endParaRPr lang="en-US" sz="7000" dirty="0">
              <a:solidFill>
                <a:srgbClr val="AA88E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7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2186" y="1166365"/>
            <a:ext cx="9144000" cy="2387600"/>
          </a:xfrm>
        </p:spPr>
        <p:txBody>
          <a:bodyPr>
            <a:noAutofit/>
          </a:bodyPr>
          <a:lstStyle/>
          <a:p>
            <a:r>
              <a:rPr lang="en-US" sz="9000" dirty="0" smtClean="0"/>
              <a:t>What is a Target Market</a:t>
            </a:r>
            <a:r>
              <a:rPr lang="en-US" sz="9000" dirty="0" smtClean="0">
                <a:solidFill>
                  <a:srgbClr val="AA88E9"/>
                </a:solidFill>
              </a:rPr>
              <a:t>?</a:t>
            </a:r>
            <a:endParaRPr lang="en-US" sz="9000" dirty="0">
              <a:solidFill>
                <a:srgbClr val="AA88E9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97281" y="3943233"/>
            <a:ext cx="1003914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rgbClr val="393939"/>
                </a:solidFill>
                <a:latin typeface="Century Gothic" charset="0"/>
                <a:ea typeface="Century Gothic" charset="0"/>
                <a:cs typeface="Century Gothic" charset="0"/>
              </a:rPr>
              <a:t>Target market is the </a:t>
            </a:r>
            <a:r>
              <a:rPr lang="en-US" sz="4000" dirty="0" smtClean="0">
                <a:solidFill>
                  <a:srgbClr val="393939"/>
                </a:solidFill>
                <a:latin typeface="Century Gothic" charset="0"/>
                <a:ea typeface="Century Gothic" charset="0"/>
                <a:cs typeface="Century Gothic" charset="0"/>
              </a:rPr>
              <a:t>“</a:t>
            </a:r>
            <a:r>
              <a:rPr lang="en-US" sz="4000" b="1" dirty="0" smtClean="0">
                <a:solidFill>
                  <a:srgbClr val="AA88E9"/>
                </a:solidFill>
                <a:latin typeface="Century Gothic" charset="0"/>
                <a:ea typeface="Century Gothic" charset="0"/>
                <a:cs typeface="Century Gothic" charset="0"/>
              </a:rPr>
              <a:t>end</a:t>
            </a:r>
            <a:r>
              <a:rPr lang="en-US" sz="4000" dirty="0" smtClean="0">
                <a:solidFill>
                  <a:srgbClr val="393939"/>
                </a:solidFill>
                <a:latin typeface="Century Gothic" charset="0"/>
                <a:ea typeface="Century Gothic" charset="0"/>
                <a:cs typeface="Century Gothic" charset="0"/>
              </a:rPr>
              <a:t> consumer” </a:t>
            </a:r>
            <a:r>
              <a:rPr lang="en-US" sz="4000" dirty="0">
                <a:solidFill>
                  <a:srgbClr val="393939"/>
                </a:solidFill>
                <a:latin typeface="Century Gothic" charset="0"/>
                <a:ea typeface="Century Gothic" charset="0"/>
                <a:cs typeface="Century Gothic" charset="0"/>
              </a:rPr>
              <a:t>to which the company wants to sell its </a:t>
            </a:r>
            <a:r>
              <a:rPr lang="en-US" sz="4000" dirty="0" smtClean="0">
                <a:solidFill>
                  <a:srgbClr val="393939"/>
                </a:solidFill>
                <a:latin typeface="Century Gothic" charset="0"/>
                <a:ea typeface="Century Gothic" charset="0"/>
                <a:cs typeface="Century Gothic" charset="0"/>
              </a:rPr>
              <a:t>products </a:t>
            </a:r>
            <a:r>
              <a:rPr lang="en-US" sz="4000" dirty="0">
                <a:solidFill>
                  <a:srgbClr val="393939"/>
                </a:solidFill>
                <a:latin typeface="Century Gothic" charset="0"/>
                <a:ea typeface="Century Gothic" charset="0"/>
                <a:cs typeface="Century Gothic" charset="0"/>
              </a:rPr>
              <a:t>too.</a:t>
            </a:r>
            <a:endParaRPr lang="en-US" sz="4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095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2186" y="4025068"/>
            <a:ext cx="9144000" cy="2387600"/>
          </a:xfrm>
        </p:spPr>
        <p:txBody>
          <a:bodyPr>
            <a:noAutofit/>
          </a:bodyPr>
          <a:lstStyle/>
          <a:p>
            <a:r>
              <a:rPr lang="en-US" sz="9000" dirty="0" smtClean="0"/>
              <a:t>What are different examples of a demographic segment</a:t>
            </a:r>
            <a:r>
              <a:rPr lang="en-US" sz="9000" dirty="0" smtClean="0">
                <a:solidFill>
                  <a:srgbClr val="AA88E9"/>
                </a:solidFill>
              </a:rPr>
              <a:t>?</a:t>
            </a:r>
            <a:endParaRPr lang="en-US" sz="9000" dirty="0">
              <a:solidFill>
                <a:srgbClr val="AA88E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06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329</Words>
  <Application>Microsoft Macintosh PowerPoint</Application>
  <PresentationFormat>Widescreen</PresentationFormat>
  <Paragraphs>72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Calibri</vt:lpstr>
      <vt:lpstr>Century Gothic</vt:lpstr>
      <vt:lpstr>Symbol</vt:lpstr>
      <vt:lpstr>Times New Roman</vt:lpstr>
      <vt:lpstr>Arial</vt:lpstr>
      <vt:lpstr>Office Theme</vt:lpstr>
      <vt:lpstr>ENTREPRENEURSHIP &amp; Marketing Lesson 3</vt:lpstr>
      <vt:lpstr>Groups:</vt:lpstr>
      <vt:lpstr>Taboo </vt:lpstr>
      <vt:lpstr>Products:</vt:lpstr>
      <vt:lpstr>Review… </vt:lpstr>
      <vt:lpstr>What is a market?</vt:lpstr>
      <vt:lpstr>An actual place where demand and supply operate, and where buyers and sellers interact</vt:lpstr>
      <vt:lpstr>What is a Target Market?</vt:lpstr>
      <vt:lpstr>What are different examples of a demographic segment?</vt:lpstr>
      <vt:lpstr>Demographic Segmentation:</vt:lpstr>
      <vt:lpstr>Can we sell our product/service to these segments all in the same way?</vt:lpstr>
      <vt:lpstr>How do you analyze a market?</vt:lpstr>
      <vt:lpstr>Research Time!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Technology 9 &amp; Computer Science 10</dc:title>
  <dc:creator>Brooke Sihota</dc:creator>
  <cp:lastModifiedBy>Brooke Sihota</cp:lastModifiedBy>
  <cp:revision>70</cp:revision>
  <dcterms:created xsi:type="dcterms:W3CDTF">2018-09-05T02:22:42Z</dcterms:created>
  <dcterms:modified xsi:type="dcterms:W3CDTF">2018-09-19T04:17:27Z</dcterms:modified>
</cp:coreProperties>
</file>