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90" r:id="rId3"/>
    <p:sldId id="292" r:id="rId4"/>
    <p:sldId id="323" r:id="rId5"/>
    <p:sldId id="324" r:id="rId6"/>
    <p:sldId id="334" r:id="rId7"/>
    <p:sldId id="325" r:id="rId8"/>
    <p:sldId id="326" r:id="rId9"/>
    <p:sldId id="327" r:id="rId10"/>
    <p:sldId id="328" r:id="rId11"/>
    <p:sldId id="329" r:id="rId12"/>
    <p:sldId id="314" r:id="rId13"/>
    <p:sldId id="321" r:id="rId14"/>
    <p:sldId id="330" r:id="rId15"/>
    <p:sldId id="331" r:id="rId16"/>
    <p:sldId id="332" r:id="rId17"/>
    <p:sldId id="3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88E9"/>
    <a:srgbClr val="D7C7F5"/>
    <a:srgbClr val="08B4D6"/>
    <a:srgbClr val="FDD339"/>
    <a:srgbClr val="7217F3"/>
    <a:srgbClr val="AA164A"/>
    <a:srgbClr val="178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89"/>
    <p:restoredTop sz="85821"/>
  </p:normalViewPr>
  <p:slideViewPr>
    <p:cSldViewPr snapToGrid="0" snapToObjects="1">
      <p:cViewPr varScale="1">
        <p:scale>
          <a:sx n="54" d="100"/>
          <a:sy n="54" d="100"/>
        </p:scale>
        <p:origin x="240" y="1624"/>
      </p:cViewPr>
      <p:guideLst/>
    </p:cSldViewPr>
  </p:slideViewPr>
  <p:notesTextViewPr>
    <p:cViewPr>
      <p:scale>
        <a:sx n="1" d="1"/>
        <a:sy n="1" d="1"/>
      </p:scale>
      <p:origin x="0" y="0"/>
    </p:cViewPr>
  </p:notesTextViewPr>
  <p:notesViewPr>
    <p:cSldViewPr snapToGrid="0" snapToObjects="1">
      <p:cViewPr varScale="1">
        <p:scale>
          <a:sx n="106" d="100"/>
          <a:sy n="106" d="100"/>
        </p:scale>
        <p:origin x="3696"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3E4B7-288E-B741-BBBC-F28122B96AA1}" type="slidenum">
              <a:rPr lang="en-US" smtClean="0"/>
              <a:t>‹#›</a:t>
            </a:fld>
            <a:endParaRPr lang="en-US"/>
          </a:p>
        </p:txBody>
      </p:sp>
    </p:spTree>
    <p:extLst>
      <p:ext uri="{BB962C8B-B14F-4D97-AF65-F5344CB8AC3E}">
        <p14:creationId xmlns:p14="http://schemas.microsoft.com/office/powerpoint/2010/main" val="208265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BC718-5EAD-B94E-BD3F-823BDE463CAA}" type="datetimeFigureOut">
              <a:rPr lang="en-US" smtClean="0"/>
              <a:t>9/16/18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441D8-DADD-D64F-944A-DE464A0283F4}" type="slidenum">
              <a:rPr lang="en-US" smtClean="0"/>
              <a:t>‹#›</a:t>
            </a:fld>
            <a:endParaRPr lang="en-US"/>
          </a:p>
        </p:txBody>
      </p:sp>
    </p:spTree>
    <p:extLst>
      <p:ext uri="{BB962C8B-B14F-4D97-AF65-F5344CB8AC3E}">
        <p14:creationId xmlns:p14="http://schemas.microsoft.com/office/powerpoint/2010/main" val="132656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5F4C7C-7966-274D-86C2-0A6C22A9C29B}"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157779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4C7C-7966-274D-86C2-0A6C22A9C29B}"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66594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4C7C-7966-274D-86C2-0A6C22A9C29B}"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19958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4C7C-7966-274D-86C2-0A6C22A9C29B}"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89200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F4C7C-7966-274D-86C2-0A6C22A9C29B}"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34084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5F4C7C-7966-274D-86C2-0A6C22A9C29B}" type="datetimeFigureOut">
              <a:rPr lang="en-US" smtClean="0"/>
              <a:t>9/16/18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126807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5F4C7C-7966-274D-86C2-0A6C22A9C29B}" type="datetimeFigureOut">
              <a:rPr lang="en-US" smtClean="0"/>
              <a:t>9/16/18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83958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5F4C7C-7966-274D-86C2-0A6C22A9C29B}" type="datetimeFigureOut">
              <a:rPr lang="en-US" smtClean="0"/>
              <a:t>9/16/18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192306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F4C7C-7966-274D-86C2-0A6C22A9C29B}" type="datetimeFigureOut">
              <a:rPr lang="en-US" smtClean="0"/>
              <a:t>9/16/18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129739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F4C7C-7966-274D-86C2-0A6C22A9C29B}" type="datetimeFigureOut">
              <a:rPr lang="en-US" smtClean="0"/>
              <a:t>9/16/18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184454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F4C7C-7966-274D-86C2-0A6C22A9C29B}" type="datetimeFigureOut">
              <a:rPr lang="en-US" smtClean="0"/>
              <a:t>9/16/18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7D46-ADD9-3C43-A3C7-AE94BA82AECE}" type="slidenum">
              <a:rPr lang="en-US" smtClean="0"/>
              <a:t>‹#›</a:t>
            </a:fld>
            <a:endParaRPr lang="en-US"/>
          </a:p>
        </p:txBody>
      </p:sp>
    </p:spTree>
    <p:extLst>
      <p:ext uri="{BB962C8B-B14F-4D97-AF65-F5344CB8AC3E}">
        <p14:creationId xmlns:p14="http://schemas.microsoft.com/office/powerpoint/2010/main" val="2430641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F4C7C-7966-274D-86C2-0A6C22A9C29B}" type="datetimeFigureOut">
              <a:rPr lang="en-US" smtClean="0"/>
              <a:t>9/16/18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17D46-ADD9-3C43-A3C7-AE94BA82AECE}" type="slidenum">
              <a:rPr lang="en-US" smtClean="0"/>
              <a:t>‹#›</a:t>
            </a:fld>
            <a:endParaRPr lang="en-US"/>
          </a:p>
        </p:txBody>
      </p:sp>
      <p:sp>
        <p:nvSpPr>
          <p:cNvPr id="7" name="Rectangle 6"/>
          <p:cNvSpPr/>
          <p:nvPr userDrawn="1"/>
        </p:nvSpPr>
        <p:spPr>
          <a:xfrm>
            <a:off x="-117566" y="-235131"/>
            <a:ext cx="679269" cy="7184571"/>
          </a:xfrm>
          <a:prstGeom prst="rect">
            <a:avLst/>
          </a:prstGeom>
          <a:solidFill>
            <a:srgbClr val="AA88E9"/>
          </a:solidFill>
          <a:ln>
            <a:solidFill>
              <a:srgbClr val="AA88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512731" y="-121920"/>
            <a:ext cx="679269" cy="7184571"/>
          </a:xfrm>
          <a:prstGeom prst="rect">
            <a:avLst/>
          </a:prstGeom>
          <a:solidFill>
            <a:srgbClr val="AA88E9"/>
          </a:solidFill>
          <a:ln>
            <a:solidFill>
              <a:srgbClr val="AA88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0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428" y="3599618"/>
            <a:ext cx="9942576" cy="2387600"/>
          </a:xfrm>
        </p:spPr>
        <p:txBody>
          <a:bodyPr>
            <a:noAutofit/>
          </a:bodyPr>
          <a:lstStyle/>
          <a:p>
            <a:r>
              <a:rPr lang="en-US" sz="8000" dirty="0" smtClean="0">
                <a:solidFill>
                  <a:schemeClr val="accent1">
                    <a:lumMod val="75000"/>
                  </a:schemeClr>
                </a:solidFill>
              </a:rPr>
              <a:t>ENTREPRENEURSHIP </a:t>
            </a:r>
            <a:r>
              <a:rPr lang="en-US" sz="9000" dirty="0" smtClean="0"/>
              <a:t>&amp;</a:t>
            </a:r>
            <a:br>
              <a:rPr lang="en-US" sz="9000" dirty="0" smtClean="0"/>
            </a:br>
            <a:r>
              <a:rPr lang="en-US" sz="9000" dirty="0" smtClean="0">
                <a:solidFill>
                  <a:schemeClr val="accent1">
                    <a:lumMod val="75000"/>
                  </a:schemeClr>
                </a:solidFill>
              </a:rPr>
              <a:t>Marketing</a:t>
            </a:r>
            <a:r>
              <a:rPr lang="en-US" sz="9000" dirty="0" smtClean="0"/>
              <a:t/>
            </a:r>
            <a:br>
              <a:rPr lang="en-US" sz="9000" dirty="0" smtClean="0"/>
            </a:br>
            <a:r>
              <a:rPr lang="en-US" sz="9000" dirty="0" smtClean="0">
                <a:solidFill>
                  <a:srgbClr val="7030A0"/>
                </a:solidFill>
              </a:rPr>
              <a:t>Lesson </a:t>
            </a:r>
            <a:r>
              <a:rPr lang="en-US" sz="9000" dirty="0" smtClean="0">
                <a:solidFill>
                  <a:srgbClr val="7030A0"/>
                </a:solidFill>
              </a:rPr>
              <a:t>6</a:t>
            </a:r>
            <a:endParaRPr lang="en-US" sz="9000" dirty="0">
              <a:solidFill>
                <a:srgbClr val="7030A0"/>
              </a:solidFill>
            </a:endParaRPr>
          </a:p>
        </p:txBody>
      </p:sp>
    </p:spTree>
    <p:extLst>
      <p:ext uri="{BB962C8B-B14F-4D97-AF65-F5344CB8AC3E}">
        <p14:creationId xmlns:p14="http://schemas.microsoft.com/office/powerpoint/2010/main" val="1286395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81" y="-941974"/>
            <a:ext cx="11871961" cy="2387600"/>
          </a:xfrm>
        </p:spPr>
        <p:txBody>
          <a:bodyPr>
            <a:noAutofit/>
          </a:bodyPr>
          <a:lstStyle/>
          <a:p>
            <a:pPr algn="l"/>
            <a:r>
              <a:rPr lang="en-US" sz="8000" dirty="0" smtClean="0"/>
              <a:t>How to </a:t>
            </a:r>
            <a:r>
              <a:rPr lang="en-US" sz="8000" b="1" dirty="0" smtClean="0">
                <a:solidFill>
                  <a:srgbClr val="AA88E9"/>
                </a:solidFill>
              </a:rPr>
              <a:t>F</a:t>
            </a:r>
            <a:r>
              <a:rPr lang="en-US" sz="8000" b="1" dirty="0" smtClean="0">
                <a:solidFill>
                  <a:srgbClr val="AA88E9"/>
                </a:solidFill>
              </a:rPr>
              <a:t>orecast</a:t>
            </a:r>
            <a:r>
              <a:rPr lang="en-US" sz="8000" b="1" dirty="0" smtClean="0"/>
              <a:t>.</a:t>
            </a:r>
            <a:r>
              <a:rPr lang="en-US" sz="8000" dirty="0" smtClean="0">
                <a:solidFill>
                  <a:srgbClr val="7030A0"/>
                </a:solidFill>
              </a:rPr>
              <a:t> </a:t>
            </a:r>
            <a:endParaRPr lang="en-US" sz="8000" dirty="0">
              <a:solidFill>
                <a:srgbClr val="7030A0"/>
              </a:solidFill>
            </a:endParaRPr>
          </a:p>
        </p:txBody>
      </p:sp>
      <p:sp>
        <p:nvSpPr>
          <p:cNvPr id="3" name="Title 1"/>
          <p:cNvSpPr txBox="1">
            <a:spLocks/>
          </p:cNvSpPr>
          <p:nvPr/>
        </p:nvSpPr>
        <p:spPr>
          <a:xfrm>
            <a:off x="5131524" y="2042162"/>
            <a:ext cx="6015449"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pPr marL="857250" indent="-857250" algn="l">
              <a:buFont typeface="Arial" charset="0"/>
              <a:buChar char="•"/>
            </a:pPr>
            <a:r>
              <a:rPr lang="en-US" sz="4000" dirty="0" smtClean="0"/>
              <a:t>Plot  data from the past and present on a chart.</a:t>
            </a:r>
          </a:p>
          <a:p>
            <a:pPr marL="857250" indent="-857250" algn="l">
              <a:buFont typeface="Arial" charset="0"/>
              <a:buChar char="•"/>
            </a:pPr>
            <a:endParaRPr lang="en-US" sz="4000" dirty="0" smtClean="0"/>
          </a:p>
          <a:p>
            <a:pPr marL="857250" indent="-857250" algn="l">
              <a:buFont typeface="Arial" charset="0"/>
              <a:buChar char="•"/>
            </a:pPr>
            <a:endParaRPr lang="en-US" sz="4000" dirty="0"/>
          </a:p>
        </p:txBody>
      </p:sp>
      <p:sp>
        <p:nvSpPr>
          <p:cNvPr id="6" name="Title 1"/>
          <p:cNvSpPr txBox="1">
            <a:spLocks/>
          </p:cNvSpPr>
          <p:nvPr/>
        </p:nvSpPr>
        <p:spPr>
          <a:xfrm>
            <a:off x="5131524" y="5415286"/>
            <a:ext cx="649442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pPr marL="857250" indent="-857250" algn="l">
              <a:buFont typeface="Arial" charset="0"/>
              <a:buChar char="•"/>
            </a:pPr>
            <a:r>
              <a:rPr lang="en-US" sz="4000" dirty="0" smtClean="0"/>
              <a:t>Analyze the trends you see, make comparisons to other trends &amp; project information about the future. </a:t>
            </a:r>
          </a:p>
          <a:p>
            <a:pPr marL="857250" indent="-857250" algn="l">
              <a:buFont typeface="Arial" charset="0"/>
              <a:buChar char="•"/>
            </a:pPr>
            <a:endParaRPr lang="en-US" sz="4000" dirty="0" smtClean="0"/>
          </a:p>
          <a:p>
            <a:pPr marL="857250" indent="-857250" algn="l">
              <a:buFont typeface="Arial" charset="0"/>
              <a:buChar char="•"/>
            </a:pPr>
            <a:endParaRPr lang="en-US" sz="4000" dirty="0"/>
          </a:p>
        </p:txBody>
      </p:sp>
      <p:pic>
        <p:nvPicPr>
          <p:cNvPr id="7" name="Picture 6"/>
          <p:cNvPicPr>
            <a:picLocks noChangeAspect="1"/>
          </p:cNvPicPr>
          <p:nvPr/>
        </p:nvPicPr>
        <p:blipFill>
          <a:blip r:embed="rId2"/>
          <a:stretch>
            <a:fillRect/>
          </a:stretch>
        </p:blipFill>
        <p:spPr>
          <a:xfrm>
            <a:off x="-3700421" y="1558833"/>
            <a:ext cx="8831945" cy="5299167"/>
          </a:xfrm>
          <a:prstGeom prst="rect">
            <a:avLst/>
          </a:prstGeom>
        </p:spPr>
      </p:pic>
    </p:spTree>
    <p:extLst>
      <p:ext uri="{BB962C8B-B14F-4D97-AF65-F5344CB8AC3E}">
        <p14:creationId xmlns:p14="http://schemas.microsoft.com/office/powerpoint/2010/main" val="76289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010" y="4065453"/>
            <a:ext cx="10278292" cy="2387600"/>
          </a:xfrm>
        </p:spPr>
        <p:txBody>
          <a:bodyPr>
            <a:noAutofit/>
          </a:bodyPr>
          <a:lstStyle/>
          <a:p>
            <a:r>
              <a:rPr lang="en-US" sz="11000" dirty="0" smtClean="0"/>
              <a:t>After market analysis and forecasting,</a:t>
            </a:r>
            <a:r>
              <a:rPr lang="en-US" sz="11000" b="1" dirty="0">
                <a:solidFill>
                  <a:srgbClr val="AA88E9"/>
                </a:solidFill>
              </a:rPr>
              <a:t> what’s next</a:t>
            </a:r>
            <a:r>
              <a:rPr lang="en-US" sz="11000" dirty="0"/>
              <a:t>?</a:t>
            </a:r>
            <a:r>
              <a:rPr lang="en-US" sz="11000" dirty="0" smtClean="0"/>
              <a:t> </a:t>
            </a:r>
            <a:r>
              <a:rPr lang="en-US" sz="11000" dirty="0" smtClean="0">
                <a:solidFill>
                  <a:srgbClr val="7030A0"/>
                </a:solidFill>
              </a:rPr>
              <a:t> </a:t>
            </a:r>
            <a:endParaRPr lang="en-US" sz="11000" dirty="0">
              <a:solidFill>
                <a:srgbClr val="7030A0"/>
              </a:solidFill>
            </a:endParaRPr>
          </a:p>
        </p:txBody>
      </p:sp>
    </p:spTree>
    <p:extLst>
      <p:ext uri="{BB962C8B-B14F-4D97-AF65-F5344CB8AC3E}">
        <p14:creationId xmlns:p14="http://schemas.microsoft.com/office/powerpoint/2010/main" val="24151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6627" y="3743299"/>
            <a:ext cx="8469087" cy="2387600"/>
          </a:xfrm>
        </p:spPr>
        <p:txBody>
          <a:bodyPr>
            <a:noAutofit/>
          </a:bodyPr>
          <a:lstStyle/>
          <a:p>
            <a:r>
              <a:rPr lang="en-CA" sz="12000" dirty="0" smtClean="0"/>
              <a:t>Marketing Research</a:t>
            </a:r>
            <a:r>
              <a:rPr lang="en-CA" sz="12000" dirty="0" smtClean="0">
                <a:solidFill>
                  <a:srgbClr val="AA88E9"/>
                </a:solidFill>
              </a:rPr>
              <a:t>.</a:t>
            </a:r>
            <a:endParaRPr lang="en-CA" sz="12000" dirty="0">
              <a:solidFill>
                <a:srgbClr val="AA88E9"/>
              </a:solidFill>
            </a:endParaRPr>
          </a:p>
        </p:txBody>
      </p:sp>
      <p:pic>
        <p:nvPicPr>
          <p:cNvPr id="4" name="Picture 3"/>
          <p:cNvPicPr>
            <a:picLocks noChangeAspect="1"/>
          </p:cNvPicPr>
          <p:nvPr/>
        </p:nvPicPr>
        <p:blipFill>
          <a:blip r:embed="rId2"/>
          <a:stretch>
            <a:fillRect/>
          </a:stretch>
        </p:blipFill>
        <p:spPr>
          <a:xfrm rot="7372245">
            <a:off x="913285" y="253107"/>
            <a:ext cx="4834369" cy="3553261"/>
          </a:xfrm>
          <a:prstGeom prst="rect">
            <a:avLst/>
          </a:prstGeom>
        </p:spPr>
      </p:pic>
    </p:spTree>
    <p:extLst>
      <p:ext uri="{BB962C8B-B14F-4D97-AF65-F5344CB8AC3E}">
        <p14:creationId xmlns:p14="http://schemas.microsoft.com/office/powerpoint/2010/main" val="105235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5707" y="3780086"/>
            <a:ext cx="9144000" cy="2387600"/>
          </a:xfrm>
        </p:spPr>
        <p:txBody>
          <a:bodyPr>
            <a:noAutofit/>
          </a:bodyPr>
          <a:lstStyle/>
          <a:p>
            <a:r>
              <a:rPr lang="en-US" sz="3500" i="1" dirty="0"/>
              <a:t>The process of </a:t>
            </a:r>
            <a:r>
              <a:rPr lang="en-US" sz="3500" b="1" i="1" dirty="0"/>
              <a:t>gathering</a:t>
            </a:r>
            <a:r>
              <a:rPr lang="en-US" sz="3500" i="1" dirty="0"/>
              <a:t>, </a:t>
            </a:r>
            <a:r>
              <a:rPr lang="en-US" sz="3500" b="1" i="1" dirty="0"/>
              <a:t>analyzing</a:t>
            </a:r>
            <a:r>
              <a:rPr lang="en-US" sz="3500" i="1" dirty="0"/>
              <a:t> and </a:t>
            </a:r>
            <a:r>
              <a:rPr lang="en-US" sz="3500" b="1" i="1" dirty="0" smtClean="0"/>
              <a:t>interpreting </a:t>
            </a:r>
            <a:r>
              <a:rPr lang="en-US" sz="3500" i="1" dirty="0" smtClean="0"/>
              <a:t>information </a:t>
            </a:r>
            <a:r>
              <a:rPr lang="en-US" sz="3500" i="1" dirty="0"/>
              <a:t>about a </a:t>
            </a:r>
            <a:r>
              <a:rPr lang="en-US" sz="3500" i="1" dirty="0">
                <a:solidFill>
                  <a:srgbClr val="AA88E9"/>
                </a:solidFill>
              </a:rPr>
              <a:t>market</a:t>
            </a:r>
            <a:r>
              <a:rPr lang="en-US" sz="3500" i="1" dirty="0"/>
              <a:t>, about a </a:t>
            </a:r>
            <a:r>
              <a:rPr lang="en-US" sz="3500" i="1" dirty="0">
                <a:solidFill>
                  <a:srgbClr val="AA88E9"/>
                </a:solidFill>
              </a:rPr>
              <a:t>product or service </a:t>
            </a:r>
            <a:r>
              <a:rPr lang="en-US" sz="3500" i="1" dirty="0"/>
              <a:t>to be offered for sale in that market, and about the </a:t>
            </a:r>
            <a:r>
              <a:rPr lang="en-US" sz="3500" i="1" dirty="0">
                <a:solidFill>
                  <a:srgbClr val="AA88E9"/>
                </a:solidFill>
              </a:rPr>
              <a:t>past, present and potential customers </a:t>
            </a:r>
            <a:r>
              <a:rPr lang="en-US" sz="3500" i="1" dirty="0"/>
              <a:t>for the product or </a:t>
            </a:r>
            <a:r>
              <a:rPr lang="en-US" sz="3500" i="1" dirty="0" smtClean="0"/>
              <a:t>service. </a:t>
            </a:r>
            <a:r>
              <a:rPr lang="en-US" sz="3500" i="1" dirty="0"/>
              <a:t>R</a:t>
            </a:r>
            <a:r>
              <a:rPr lang="en-US" sz="3500" i="1" dirty="0" smtClean="0"/>
              <a:t>esearch </a:t>
            </a:r>
            <a:r>
              <a:rPr lang="en-US" sz="3500" i="1" dirty="0"/>
              <a:t>into the </a:t>
            </a:r>
            <a:r>
              <a:rPr lang="en-US" sz="3500" b="1" i="1" dirty="0"/>
              <a:t>characteristics</a:t>
            </a:r>
            <a:r>
              <a:rPr lang="en-US" sz="3500" i="1" dirty="0"/>
              <a:t>, </a:t>
            </a:r>
            <a:r>
              <a:rPr lang="en-US" sz="3500" b="1" i="1" dirty="0"/>
              <a:t>spending habits</a:t>
            </a:r>
            <a:r>
              <a:rPr lang="en-US" sz="3500" i="1" dirty="0"/>
              <a:t>, </a:t>
            </a:r>
            <a:r>
              <a:rPr lang="en-US" sz="3500" b="1" i="1" dirty="0"/>
              <a:t>location </a:t>
            </a:r>
            <a:r>
              <a:rPr lang="en-US" sz="3500" i="1" dirty="0"/>
              <a:t>and </a:t>
            </a:r>
            <a:r>
              <a:rPr lang="en-US" sz="3500" b="1" i="1" dirty="0"/>
              <a:t>needs of your business's </a:t>
            </a:r>
            <a:r>
              <a:rPr lang="en-US" sz="3500" i="1" dirty="0"/>
              <a:t>target market, the </a:t>
            </a:r>
            <a:r>
              <a:rPr lang="en-US" sz="3500" b="1" i="1" dirty="0"/>
              <a:t>industry as a whole</a:t>
            </a:r>
            <a:r>
              <a:rPr lang="en-US" sz="3500" i="1" dirty="0"/>
              <a:t>, and the particular </a:t>
            </a:r>
            <a:r>
              <a:rPr lang="en-US" sz="3500" b="1" i="1" dirty="0"/>
              <a:t>competitors </a:t>
            </a:r>
            <a:r>
              <a:rPr lang="en-US" sz="3500" i="1" dirty="0"/>
              <a:t>you </a:t>
            </a:r>
            <a:r>
              <a:rPr lang="en-US" sz="3500" i="1" dirty="0" smtClean="0"/>
              <a:t>face.</a:t>
            </a:r>
            <a:endParaRPr lang="en-CA" sz="3500" dirty="0">
              <a:solidFill>
                <a:srgbClr val="AA88E9"/>
              </a:solidFill>
            </a:endParaRPr>
          </a:p>
        </p:txBody>
      </p:sp>
      <p:sp>
        <p:nvSpPr>
          <p:cNvPr id="3" name="Title 1"/>
          <p:cNvSpPr txBox="1">
            <a:spLocks/>
          </p:cNvSpPr>
          <p:nvPr/>
        </p:nvSpPr>
        <p:spPr>
          <a:xfrm>
            <a:off x="584848" y="-1177040"/>
            <a:ext cx="8469087"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r>
              <a:rPr lang="en-CA" dirty="0"/>
              <a:t>m</a:t>
            </a:r>
            <a:r>
              <a:rPr lang="en-CA" dirty="0" smtClean="0"/>
              <a:t>arketing research</a:t>
            </a:r>
            <a:r>
              <a:rPr lang="en-CA" dirty="0" smtClean="0">
                <a:solidFill>
                  <a:srgbClr val="AA88E9"/>
                </a:solidFill>
              </a:rPr>
              <a:t>.</a:t>
            </a:r>
            <a:endParaRPr lang="en-CA" dirty="0">
              <a:solidFill>
                <a:srgbClr val="AA88E9"/>
              </a:solidFill>
            </a:endParaRPr>
          </a:p>
        </p:txBody>
      </p:sp>
      <p:sp>
        <p:nvSpPr>
          <p:cNvPr id="4" name="Rectangle 3"/>
          <p:cNvSpPr/>
          <p:nvPr/>
        </p:nvSpPr>
        <p:spPr>
          <a:xfrm>
            <a:off x="812870" y="6385396"/>
            <a:ext cx="7220503" cy="369332"/>
          </a:xfrm>
          <a:prstGeom prst="rect">
            <a:avLst/>
          </a:prstGeom>
        </p:spPr>
        <p:txBody>
          <a:bodyPr wrap="none">
            <a:spAutoFit/>
          </a:bodyPr>
          <a:lstStyle/>
          <a:p>
            <a:r>
              <a:rPr lang="en-US" dirty="0"/>
              <a:t>https://</a:t>
            </a:r>
            <a:r>
              <a:rPr lang="en-US" dirty="0" err="1">
                <a:latin typeface="Century Gothic" charset="0"/>
                <a:ea typeface="Century Gothic" charset="0"/>
                <a:cs typeface="Century Gothic" charset="0"/>
              </a:rPr>
              <a:t>www.entrepreneur.com</a:t>
            </a:r>
            <a:r>
              <a:rPr lang="en-US" dirty="0">
                <a:latin typeface="Century Gothic" charset="0"/>
                <a:ea typeface="Century Gothic" charset="0"/>
                <a:cs typeface="Century Gothic" charset="0"/>
              </a:rPr>
              <a:t>/encyclopedia/market-research</a:t>
            </a:r>
          </a:p>
        </p:txBody>
      </p:sp>
    </p:spTree>
    <p:extLst>
      <p:ext uri="{BB962C8B-B14F-4D97-AF65-F5344CB8AC3E}">
        <p14:creationId xmlns:p14="http://schemas.microsoft.com/office/powerpoint/2010/main" val="213001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1932" y="-864758"/>
            <a:ext cx="11106409"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pPr algn="l"/>
            <a:r>
              <a:rPr lang="en-CA" dirty="0"/>
              <a:t>t</a:t>
            </a:r>
            <a:r>
              <a:rPr lang="en-CA" dirty="0" smtClean="0"/>
              <a:t>ypes of marketing research</a:t>
            </a:r>
            <a:r>
              <a:rPr lang="en-CA" dirty="0" smtClean="0">
                <a:solidFill>
                  <a:srgbClr val="AA88E9"/>
                </a:solidFill>
              </a:rPr>
              <a:t>.</a:t>
            </a:r>
            <a:endParaRPr lang="en-CA" dirty="0">
              <a:solidFill>
                <a:srgbClr val="AA88E9"/>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3824023"/>
              </p:ext>
            </p:extLst>
          </p:nvPr>
        </p:nvGraphicFramePr>
        <p:xfrm>
          <a:off x="464455" y="8056637"/>
          <a:ext cx="10334172" cy="4241517"/>
        </p:xfrm>
        <a:graphic>
          <a:graphicData uri="http://schemas.openxmlformats.org/drawingml/2006/table">
            <a:tbl>
              <a:tblPr firstRow="1" bandRow="1">
                <a:tableStyleId>{5C22544A-7EE6-4342-B048-85BDC9FD1C3A}</a:tableStyleId>
              </a:tblPr>
              <a:tblGrid>
                <a:gridCol w="2583543"/>
                <a:gridCol w="2583543"/>
                <a:gridCol w="2583543"/>
                <a:gridCol w="2583543"/>
              </a:tblGrid>
              <a:tr h="1034059">
                <a:tc gridSpan="2">
                  <a:txBody>
                    <a:bodyPr/>
                    <a:lstStyle/>
                    <a:p>
                      <a:pPr algn="ctr"/>
                      <a:r>
                        <a:rPr lang="en-US" sz="3000" dirty="0" smtClean="0">
                          <a:latin typeface="Century Gothic" charset="0"/>
                          <a:ea typeface="Century Gothic" charset="0"/>
                          <a:cs typeface="Century Gothic" charset="0"/>
                        </a:rPr>
                        <a:t>Primary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c gridSpan="2">
                  <a:txBody>
                    <a:bodyPr/>
                    <a:lstStyle/>
                    <a:p>
                      <a:pPr algn="ctr"/>
                      <a:r>
                        <a:rPr lang="en-US" sz="3000" dirty="0" smtClean="0">
                          <a:latin typeface="Century Gothic" charset="0"/>
                          <a:ea typeface="Century Gothic" charset="0"/>
                          <a:cs typeface="Century Gothic" charset="0"/>
                        </a:rPr>
                        <a:t>Secondary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r>
              <a:tr h="1076561">
                <a:tc>
                  <a:txBody>
                    <a:bodyPr/>
                    <a:lstStyle/>
                    <a:p>
                      <a:r>
                        <a:rPr lang="en-US" dirty="0" smtClean="0">
                          <a:latin typeface="Century Gothic" charset="0"/>
                          <a:ea typeface="Century Gothic" charset="0"/>
                          <a:cs typeface="Century Gothic" charset="0"/>
                        </a:rPr>
                        <a:t>Research</a:t>
                      </a:r>
                      <a:r>
                        <a:rPr lang="en-US" baseline="0" dirty="0" smtClean="0">
                          <a:latin typeface="Century Gothic" charset="0"/>
                          <a:ea typeface="Century Gothic" charset="0"/>
                          <a:cs typeface="Century Gothic" charset="0"/>
                        </a:rPr>
                        <a:t> you come up with on your own.  </a:t>
                      </a:r>
                    </a:p>
                    <a:p>
                      <a:endParaRPr lang="en-US" dirty="0">
                        <a:latin typeface="Century Gothic" charset="0"/>
                        <a:ea typeface="Century Gothic" charset="0"/>
                        <a:cs typeface="Century Gothic"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charset="0"/>
                          <a:ea typeface="Century Gothic" charset="0"/>
                          <a:cs typeface="Century Gothic" charset="0"/>
                        </a:rPr>
                        <a:t>Research you hire someone to gather</a:t>
                      </a:r>
                      <a:r>
                        <a:rPr lang="en-US" baseline="0" dirty="0" smtClean="0">
                          <a:latin typeface="Century Gothic" charset="0"/>
                          <a:ea typeface="Century Gothic" charset="0"/>
                          <a:cs typeface="Century Gothic" charset="0"/>
                        </a:rPr>
                        <a:t> for you. </a:t>
                      </a:r>
                      <a:endParaRPr lang="en-US" dirty="0" smtClean="0">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Highly compiled research and organized for you</a:t>
                      </a:r>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 Most information you gather</a:t>
                      </a:r>
                      <a:r>
                        <a:rPr lang="en-US" baseline="0" dirty="0" smtClean="0">
                          <a:latin typeface="Century Gothic" charset="0"/>
                          <a:ea typeface="Century Gothic" charset="0"/>
                          <a:cs typeface="Century Gothic" charset="0"/>
                        </a:rPr>
                        <a:t> will be secondary</a:t>
                      </a:r>
                      <a:endParaRPr lang="en-US" dirty="0">
                        <a:latin typeface="Century Gothic" charset="0"/>
                        <a:ea typeface="Century Gothic" charset="0"/>
                        <a:cs typeface="Century Gothic" charset="0"/>
                      </a:endParaRPr>
                    </a:p>
                  </a:txBody>
                  <a:tcPr/>
                </a:tc>
              </a:tr>
              <a:tr h="2018738">
                <a:tc>
                  <a:txBody>
                    <a:bodyPr/>
                    <a:lstStyle/>
                    <a:p>
                      <a:r>
                        <a:rPr lang="en-US" dirty="0" smtClean="0">
                          <a:latin typeface="Century Gothic" charset="0"/>
                          <a:ea typeface="Century Gothic" charset="0"/>
                          <a:cs typeface="Century Gothic" charset="0"/>
                        </a:rPr>
                        <a:t>Gather open-ended</a:t>
                      </a:r>
                      <a:r>
                        <a:rPr lang="en-US" baseline="0" dirty="0" smtClean="0">
                          <a:latin typeface="Century Gothic" charset="0"/>
                          <a:ea typeface="Century Gothic" charset="0"/>
                          <a:cs typeface="Century Gothic" charset="0"/>
                        </a:rPr>
                        <a:t>  research (helps define a specific problem)</a:t>
                      </a:r>
                      <a:endParaRPr lang="en-US" dirty="0">
                        <a:latin typeface="Century Gothic" charset="0"/>
                        <a:ea typeface="Century Gothic" charset="0"/>
                        <a:cs typeface="Century Gothic" charset="0"/>
                      </a:endParaRPr>
                    </a:p>
                  </a:txBody>
                  <a:tcPr/>
                </a:tc>
                <a:tc>
                  <a:txBody>
                    <a:bodyPr/>
                    <a:lstStyle/>
                    <a:p>
                      <a:endParaRPr lang="en-US">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Ex: reports, studies by government</a:t>
                      </a:r>
                      <a:r>
                        <a:rPr lang="en-US" baseline="0" dirty="0" smtClean="0">
                          <a:latin typeface="Century Gothic" charset="0"/>
                          <a:ea typeface="Century Gothic" charset="0"/>
                          <a:cs typeface="Century Gothic" charset="0"/>
                        </a:rPr>
                        <a:t> agencies, and other businesses in the industry</a:t>
                      </a:r>
                      <a:endParaRPr lang="en-US" dirty="0">
                        <a:latin typeface="Century Gothic" charset="0"/>
                        <a:ea typeface="Century Gothic" charset="0"/>
                        <a:cs typeface="Century Gothic" charset="0"/>
                      </a:endParaRPr>
                    </a:p>
                  </a:txBody>
                  <a:tcPr/>
                </a:tc>
                <a:tc>
                  <a:txBody>
                    <a:bodyPr/>
                    <a:lstStyle/>
                    <a:p>
                      <a:endParaRPr lang="en-US" dirty="0">
                        <a:latin typeface="Century Gothic" charset="0"/>
                        <a:ea typeface="Century Gothic" charset="0"/>
                        <a:cs typeface="Century Gothic" charset="0"/>
                      </a:endParaRPr>
                    </a:p>
                  </a:txBody>
                  <a:tcPr/>
                </a:tc>
              </a:tr>
            </a:tbl>
          </a:graphicData>
        </a:graphic>
      </p:graphicFrame>
      <p:sp>
        <p:nvSpPr>
          <p:cNvPr id="7" name="Rectangle 6"/>
          <p:cNvSpPr/>
          <p:nvPr/>
        </p:nvSpPr>
        <p:spPr>
          <a:xfrm>
            <a:off x="2228690" y="1979531"/>
            <a:ext cx="7992894" cy="1169551"/>
          </a:xfrm>
          <a:prstGeom prst="rect">
            <a:avLst/>
          </a:prstGeom>
        </p:spPr>
        <p:txBody>
          <a:bodyPr wrap="none">
            <a:spAutoFit/>
          </a:bodyPr>
          <a:lstStyle/>
          <a:p>
            <a:pPr algn="ctr"/>
            <a:r>
              <a:rPr lang="en-US" sz="7000" b="1" dirty="0">
                <a:solidFill>
                  <a:srgbClr val="AA88E9"/>
                </a:solidFill>
                <a:latin typeface="Century Gothic" charset="0"/>
                <a:ea typeface="Century Gothic" charset="0"/>
                <a:cs typeface="Century Gothic" charset="0"/>
              </a:rPr>
              <a:t>Primary </a:t>
            </a:r>
            <a:r>
              <a:rPr lang="en-US" sz="7000" dirty="0" smtClean="0">
                <a:latin typeface="Century Gothic" charset="0"/>
                <a:ea typeface="Century Gothic" charset="0"/>
                <a:cs typeface="Century Gothic" charset="0"/>
              </a:rPr>
              <a:t>Research</a:t>
            </a:r>
            <a:r>
              <a:rPr lang="en-US" sz="7000" b="1" dirty="0" smtClean="0">
                <a:latin typeface="Century Gothic" charset="0"/>
                <a:ea typeface="Century Gothic" charset="0"/>
                <a:cs typeface="Century Gothic" charset="0"/>
              </a:rPr>
              <a:t>.</a:t>
            </a:r>
            <a:endParaRPr lang="en-US" sz="7000" b="1" dirty="0">
              <a:latin typeface="Century Gothic" charset="0"/>
              <a:ea typeface="Century Gothic" charset="0"/>
              <a:cs typeface="Century Gothic" charset="0"/>
            </a:endParaRPr>
          </a:p>
        </p:txBody>
      </p:sp>
      <p:sp>
        <p:nvSpPr>
          <p:cNvPr id="8" name="Rectangle 7"/>
          <p:cNvSpPr/>
          <p:nvPr/>
        </p:nvSpPr>
        <p:spPr>
          <a:xfrm>
            <a:off x="5554973" y="3453162"/>
            <a:ext cx="864340" cy="1169551"/>
          </a:xfrm>
          <a:prstGeom prst="rect">
            <a:avLst/>
          </a:prstGeom>
        </p:spPr>
        <p:txBody>
          <a:bodyPr wrap="none">
            <a:spAutoFit/>
          </a:bodyPr>
          <a:lstStyle/>
          <a:p>
            <a:pPr algn="ctr"/>
            <a:r>
              <a:rPr lang="en-US" sz="7000" dirty="0" smtClean="0">
                <a:latin typeface="Century Gothic" charset="0"/>
                <a:ea typeface="Century Gothic" charset="0"/>
                <a:cs typeface="Century Gothic" charset="0"/>
              </a:rPr>
              <a:t>&amp;</a:t>
            </a:r>
            <a:endParaRPr lang="en-US" sz="7000" dirty="0">
              <a:latin typeface="Century Gothic" charset="0"/>
              <a:ea typeface="Century Gothic" charset="0"/>
              <a:cs typeface="Century Gothic" charset="0"/>
            </a:endParaRPr>
          </a:p>
        </p:txBody>
      </p:sp>
      <p:sp>
        <p:nvSpPr>
          <p:cNvPr id="9" name="Rectangle 8"/>
          <p:cNvSpPr/>
          <p:nvPr/>
        </p:nvSpPr>
        <p:spPr>
          <a:xfrm>
            <a:off x="1254918" y="4877736"/>
            <a:ext cx="9464450" cy="1169551"/>
          </a:xfrm>
          <a:prstGeom prst="rect">
            <a:avLst/>
          </a:prstGeom>
        </p:spPr>
        <p:txBody>
          <a:bodyPr wrap="none">
            <a:spAutoFit/>
          </a:bodyPr>
          <a:lstStyle/>
          <a:p>
            <a:pPr algn="ctr"/>
            <a:r>
              <a:rPr lang="en-US" sz="7000" b="1" dirty="0" smtClean="0">
                <a:solidFill>
                  <a:srgbClr val="AA88E9"/>
                </a:solidFill>
                <a:latin typeface="Century Gothic" charset="0"/>
                <a:ea typeface="Century Gothic" charset="0"/>
                <a:cs typeface="Century Gothic" charset="0"/>
              </a:rPr>
              <a:t>Secondary </a:t>
            </a:r>
            <a:r>
              <a:rPr lang="en-US" sz="7000" dirty="0" smtClean="0">
                <a:latin typeface="Century Gothic" charset="0"/>
                <a:ea typeface="Century Gothic" charset="0"/>
                <a:cs typeface="Century Gothic" charset="0"/>
              </a:rPr>
              <a:t>Research</a:t>
            </a:r>
            <a:r>
              <a:rPr lang="en-US" sz="7000" b="1" dirty="0" smtClean="0">
                <a:latin typeface="Century Gothic" charset="0"/>
                <a:ea typeface="Century Gothic" charset="0"/>
                <a:cs typeface="Century Gothic" charset="0"/>
              </a:rPr>
              <a:t>.</a:t>
            </a:r>
            <a:endParaRPr lang="en-US" sz="70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2360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13494079"/>
              </p:ext>
            </p:extLst>
          </p:nvPr>
        </p:nvGraphicFramePr>
        <p:xfrm>
          <a:off x="638626" y="8078408"/>
          <a:ext cx="10334172" cy="6160106"/>
        </p:xfrm>
        <a:graphic>
          <a:graphicData uri="http://schemas.openxmlformats.org/drawingml/2006/table">
            <a:tbl>
              <a:tblPr firstRow="1" bandRow="1">
                <a:tableStyleId>{5C22544A-7EE6-4342-B048-85BDC9FD1C3A}</a:tableStyleId>
              </a:tblPr>
              <a:tblGrid>
                <a:gridCol w="2583543"/>
                <a:gridCol w="2583543"/>
                <a:gridCol w="2583543"/>
                <a:gridCol w="2583543"/>
              </a:tblGrid>
              <a:tr h="1501801">
                <a:tc gridSpan="2">
                  <a:txBody>
                    <a:bodyPr/>
                    <a:lstStyle/>
                    <a:p>
                      <a:pPr algn="ctr"/>
                      <a:r>
                        <a:rPr lang="en-US" sz="3000" dirty="0" smtClean="0">
                          <a:latin typeface="Century Gothic" charset="0"/>
                          <a:ea typeface="Century Gothic" charset="0"/>
                          <a:cs typeface="Century Gothic" charset="0"/>
                        </a:rPr>
                        <a:t>Primary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c gridSpan="2">
                  <a:txBody>
                    <a:bodyPr/>
                    <a:lstStyle/>
                    <a:p>
                      <a:pPr algn="ctr"/>
                      <a:r>
                        <a:rPr lang="en-US" sz="3000" dirty="0" smtClean="0">
                          <a:latin typeface="Century Gothic" charset="0"/>
                          <a:ea typeface="Century Gothic" charset="0"/>
                          <a:cs typeface="Century Gothic" charset="0"/>
                        </a:rPr>
                        <a:t>Secondary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r>
              <a:tr h="1726420">
                <a:tc>
                  <a:txBody>
                    <a:bodyPr/>
                    <a:lstStyle/>
                    <a:p>
                      <a:r>
                        <a:rPr lang="en-US" dirty="0" smtClean="0">
                          <a:latin typeface="Century Gothic" charset="0"/>
                          <a:ea typeface="Century Gothic" charset="0"/>
                          <a:cs typeface="Century Gothic" charset="0"/>
                        </a:rPr>
                        <a:t>Research</a:t>
                      </a:r>
                      <a:r>
                        <a:rPr lang="en-US" baseline="0" dirty="0" smtClean="0">
                          <a:latin typeface="Century Gothic" charset="0"/>
                          <a:ea typeface="Century Gothic" charset="0"/>
                          <a:cs typeface="Century Gothic" charset="0"/>
                        </a:rPr>
                        <a:t> you come up with on your own.  </a:t>
                      </a:r>
                    </a:p>
                    <a:p>
                      <a:endParaRPr lang="en-US" dirty="0">
                        <a:latin typeface="Century Gothic" charset="0"/>
                        <a:ea typeface="Century Gothic" charset="0"/>
                        <a:cs typeface="Century Gothic"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charset="0"/>
                          <a:ea typeface="Century Gothic" charset="0"/>
                          <a:cs typeface="Century Gothic" charset="0"/>
                        </a:rPr>
                        <a:t>Research you hire someone to gather</a:t>
                      </a:r>
                      <a:r>
                        <a:rPr lang="en-US" baseline="0" dirty="0" smtClean="0">
                          <a:latin typeface="Century Gothic" charset="0"/>
                          <a:ea typeface="Century Gothic" charset="0"/>
                          <a:cs typeface="Century Gothic" charset="0"/>
                        </a:rPr>
                        <a:t> for you. </a:t>
                      </a:r>
                      <a:endParaRPr lang="en-US" dirty="0" smtClean="0">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Highly compiled research and organized for you</a:t>
                      </a:r>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 Most information you gather</a:t>
                      </a:r>
                      <a:r>
                        <a:rPr lang="en-US" baseline="0" dirty="0" smtClean="0">
                          <a:latin typeface="Century Gothic" charset="0"/>
                          <a:ea typeface="Century Gothic" charset="0"/>
                          <a:cs typeface="Century Gothic" charset="0"/>
                        </a:rPr>
                        <a:t> will be secondary</a:t>
                      </a:r>
                      <a:endParaRPr lang="en-US" dirty="0">
                        <a:latin typeface="Century Gothic" charset="0"/>
                        <a:ea typeface="Century Gothic" charset="0"/>
                        <a:cs typeface="Century Gothic" charset="0"/>
                      </a:endParaRPr>
                    </a:p>
                  </a:txBody>
                  <a:tcPr/>
                </a:tc>
              </a:tr>
              <a:tr h="2931885">
                <a:tc>
                  <a:txBody>
                    <a:bodyPr/>
                    <a:lstStyle/>
                    <a:p>
                      <a:r>
                        <a:rPr lang="en-US" dirty="0" smtClean="0">
                          <a:latin typeface="Century Gothic" charset="0"/>
                          <a:ea typeface="Century Gothic" charset="0"/>
                          <a:cs typeface="Century Gothic" charset="0"/>
                        </a:rPr>
                        <a:t>Gather open-ended</a:t>
                      </a:r>
                      <a:r>
                        <a:rPr lang="en-US" baseline="0" dirty="0" smtClean="0">
                          <a:latin typeface="Century Gothic" charset="0"/>
                          <a:ea typeface="Century Gothic" charset="0"/>
                          <a:cs typeface="Century Gothic" charset="0"/>
                        </a:rPr>
                        <a:t>  research (helps define a specific problem)</a:t>
                      </a:r>
                      <a:endParaRPr lang="en-US" dirty="0">
                        <a:latin typeface="Century Gothic" charset="0"/>
                        <a:ea typeface="Century Gothic" charset="0"/>
                        <a:cs typeface="Century Gothic" charset="0"/>
                      </a:endParaRPr>
                    </a:p>
                  </a:txBody>
                  <a:tcPr/>
                </a:tc>
                <a:tc>
                  <a:txBody>
                    <a:bodyPr/>
                    <a:lstStyle/>
                    <a:p>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Ex: reports, studies by government</a:t>
                      </a:r>
                      <a:r>
                        <a:rPr lang="en-US" baseline="0" dirty="0" smtClean="0">
                          <a:latin typeface="Century Gothic" charset="0"/>
                          <a:ea typeface="Century Gothic" charset="0"/>
                          <a:cs typeface="Century Gothic" charset="0"/>
                        </a:rPr>
                        <a:t> agencies, and other businesses in the industry</a:t>
                      </a:r>
                      <a:endParaRPr lang="en-US" dirty="0">
                        <a:latin typeface="Century Gothic" charset="0"/>
                        <a:ea typeface="Century Gothic" charset="0"/>
                        <a:cs typeface="Century Gothic" charset="0"/>
                      </a:endParaRPr>
                    </a:p>
                  </a:txBody>
                  <a:tcPr/>
                </a:tc>
                <a:tc>
                  <a:txBody>
                    <a:bodyPr/>
                    <a:lstStyle/>
                    <a:p>
                      <a:endParaRPr lang="en-US" dirty="0">
                        <a:latin typeface="Century Gothic" charset="0"/>
                        <a:ea typeface="Century Gothic" charset="0"/>
                        <a:cs typeface="Century Gothic" charset="0"/>
                      </a:endParaRPr>
                    </a:p>
                  </a:txBody>
                  <a:tcPr/>
                </a:tc>
              </a:tr>
            </a:tbl>
          </a:graphicData>
        </a:graphic>
      </p:graphicFrame>
      <p:sp>
        <p:nvSpPr>
          <p:cNvPr id="10" name="Rectangle 9"/>
          <p:cNvSpPr/>
          <p:nvPr/>
        </p:nvSpPr>
        <p:spPr>
          <a:xfrm>
            <a:off x="1031262" y="303131"/>
            <a:ext cx="7992894" cy="1169551"/>
          </a:xfrm>
          <a:prstGeom prst="rect">
            <a:avLst/>
          </a:prstGeom>
        </p:spPr>
        <p:txBody>
          <a:bodyPr wrap="none">
            <a:spAutoFit/>
          </a:bodyPr>
          <a:lstStyle/>
          <a:p>
            <a:pPr algn="ctr"/>
            <a:r>
              <a:rPr lang="en-US" sz="7000" b="1" dirty="0">
                <a:solidFill>
                  <a:srgbClr val="AA88E9"/>
                </a:solidFill>
                <a:latin typeface="Century Gothic" charset="0"/>
                <a:ea typeface="Century Gothic" charset="0"/>
                <a:cs typeface="Century Gothic" charset="0"/>
              </a:rPr>
              <a:t>Primary </a:t>
            </a:r>
            <a:r>
              <a:rPr lang="en-US" sz="7000" dirty="0" smtClean="0">
                <a:latin typeface="Century Gothic" charset="0"/>
                <a:ea typeface="Century Gothic" charset="0"/>
                <a:cs typeface="Century Gothic" charset="0"/>
              </a:rPr>
              <a:t>Research</a:t>
            </a:r>
            <a:r>
              <a:rPr lang="en-US" sz="7000" b="1" dirty="0" smtClean="0">
                <a:latin typeface="Century Gothic" charset="0"/>
                <a:ea typeface="Century Gothic" charset="0"/>
                <a:cs typeface="Century Gothic" charset="0"/>
              </a:rPr>
              <a:t>.</a:t>
            </a:r>
            <a:endParaRPr lang="en-US" sz="7000" b="1" dirty="0">
              <a:latin typeface="Century Gothic" charset="0"/>
              <a:ea typeface="Century Gothic" charset="0"/>
              <a:cs typeface="Century Gothic" charset="0"/>
            </a:endParaRPr>
          </a:p>
        </p:txBody>
      </p:sp>
      <p:sp>
        <p:nvSpPr>
          <p:cNvPr id="4" name="TextBox 3"/>
          <p:cNvSpPr txBox="1"/>
          <p:nvPr/>
        </p:nvSpPr>
        <p:spPr>
          <a:xfrm>
            <a:off x="1031262" y="1741714"/>
            <a:ext cx="10115709" cy="3924151"/>
          </a:xfrm>
          <a:prstGeom prst="rect">
            <a:avLst/>
          </a:prstGeom>
          <a:noFill/>
        </p:spPr>
        <p:txBody>
          <a:bodyPr wrap="square" rtlCol="0">
            <a:spAutoFit/>
          </a:bodyPr>
          <a:lstStyle/>
          <a:p>
            <a:pPr marL="285750" indent="-285750">
              <a:buFont typeface="Arial" charset="0"/>
              <a:buChar char="•"/>
            </a:pPr>
            <a:r>
              <a:rPr lang="en-US" sz="3500" dirty="0" smtClean="0">
                <a:latin typeface="Century Gothic" charset="0"/>
                <a:ea typeface="Century Gothic" charset="0"/>
                <a:cs typeface="Century Gothic" charset="0"/>
              </a:rPr>
              <a:t>Research you can come up with on your own.</a:t>
            </a:r>
          </a:p>
          <a:p>
            <a:pPr marL="285750" indent="-285750">
              <a:buFont typeface="Arial" charset="0"/>
              <a:buChar char="•"/>
            </a:pPr>
            <a:r>
              <a:rPr lang="en-US" sz="3500" dirty="0" smtClean="0">
                <a:latin typeface="Century Gothic" charset="0"/>
                <a:ea typeface="Century Gothic" charset="0"/>
                <a:cs typeface="Century Gothic" charset="0"/>
              </a:rPr>
              <a:t>Research you can hire someone to do. </a:t>
            </a:r>
          </a:p>
          <a:p>
            <a:pPr marL="285750" indent="-285750">
              <a:buFont typeface="Arial" charset="0"/>
              <a:buChar char="•"/>
            </a:pPr>
            <a:r>
              <a:rPr lang="en-US" sz="3600" dirty="0">
                <a:latin typeface="Century Gothic" charset="0"/>
                <a:ea typeface="Century Gothic" charset="0"/>
                <a:cs typeface="Century Gothic" charset="0"/>
              </a:rPr>
              <a:t>G</a:t>
            </a:r>
            <a:r>
              <a:rPr lang="en-US" sz="3600" dirty="0" smtClean="0">
                <a:latin typeface="Century Gothic" charset="0"/>
                <a:ea typeface="Century Gothic" charset="0"/>
                <a:cs typeface="Century Gothic" charset="0"/>
              </a:rPr>
              <a:t>ather </a:t>
            </a:r>
            <a:r>
              <a:rPr lang="en-US" sz="3600" dirty="0">
                <a:latin typeface="Century Gothic" charset="0"/>
                <a:ea typeface="Century Gothic" charset="0"/>
                <a:cs typeface="Century Gothic" charset="0"/>
              </a:rPr>
              <a:t>open-ended </a:t>
            </a:r>
            <a:r>
              <a:rPr lang="en-US" sz="3600" dirty="0" smtClean="0">
                <a:latin typeface="Century Gothic" charset="0"/>
                <a:ea typeface="Century Gothic" charset="0"/>
                <a:cs typeface="Century Gothic" charset="0"/>
              </a:rPr>
              <a:t>research or specific</a:t>
            </a:r>
          </a:p>
          <a:p>
            <a:pPr marL="285750" indent="-285750">
              <a:buFont typeface="Arial" charset="0"/>
              <a:buChar char="•"/>
            </a:pPr>
            <a:r>
              <a:rPr lang="en-US" sz="3600" dirty="0" smtClean="0">
                <a:latin typeface="Century Gothic" charset="0"/>
                <a:ea typeface="Century Gothic" charset="0"/>
                <a:cs typeface="Century Gothic" charset="0"/>
              </a:rPr>
              <a:t>Usually your own resources and </a:t>
            </a:r>
            <a:r>
              <a:rPr lang="en-US" sz="3600" b="1" dirty="0" smtClean="0">
                <a:solidFill>
                  <a:srgbClr val="AA88E9"/>
                </a:solidFill>
                <a:latin typeface="Century Gothic" charset="0"/>
                <a:ea typeface="Century Gothic" charset="0"/>
                <a:cs typeface="Century Gothic" charset="0"/>
              </a:rPr>
              <a:t>$$$$</a:t>
            </a:r>
          </a:p>
          <a:p>
            <a:pPr marL="285750" indent="-285750">
              <a:buFont typeface="Arial" charset="0"/>
              <a:buChar char="•"/>
            </a:pPr>
            <a:r>
              <a:rPr lang="en-US" sz="3600" dirty="0" smtClean="0">
                <a:solidFill>
                  <a:srgbClr val="AA88E9"/>
                </a:solidFill>
                <a:latin typeface="Century Gothic" charset="0"/>
                <a:ea typeface="Century Gothic" charset="0"/>
                <a:cs typeface="Century Gothic" charset="0"/>
              </a:rPr>
              <a:t>Typically direct mail, telephone, personal interviews or focus groups, surveys. </a:t>
            </a:r>
            <a:endParaRPr lang="en-US" sz="3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9357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38626" y="8078408"/>
          <a:ext cx="10334172" cy="6160106"/>
        </p:xfrm>
        <a:graphic>
          <a:graphicData uri="http://schemas.openxmlformats.org/drawingml/2006/table">
            <a:tbl>
              <a:tblPr firstRow="1" bandRow="1">
                <a:tableStyleId>{5C22544A-7EE6-4342-B048-85BDC9FD1C3A}</a:tableStyleId>
              </a:tblPr>
              <a:tblGrid>
                <a:gridCol w="2583543"/>
                <a:gridCol w="2583543"/>
                <a:gridCol w="2583543"/>
                <a:gridCol w="2583543"/>
              </a:tblGrid>
              <a:tr h="1501801">
                <a:tc gridSpan="2">
                  <a:txBody>
                    <a:bodyPr/>
                    <a:lstStyle/>
                    <a:p>
                      <a:pPr algn="ctr"/>
                      <a:r>
                        <a:rPr lang="en-US" sz="3000" dirty="0" smtClean="0">
                          <a:latin typeface="Century Gothic" charset="0"/>
                          <a:ea typeface="Century Gothic" charset="0"/>
                          <a:cs typeface="Century Gothic" charset="0"/>
                        </a:rPr>
                        <a:t>Primary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c gridSpan="2">
                  <a:txBody>
                    <a:bodyPr/>
                    <a:lstStyle/>
                    <a:p>
                      <a:pPr algn="ctr"/>
                      <a:r>
                        <a:rPr lang="en-US" sz="3000" dirty="0" smtClean="0">
                          <a:latin typeface="Century Gothic" charset="0"/>
                          <a:ea typeface="Century Gothic" charset="0"/>
                          <a:cs typeface="Century Gothic" charset="0"/>
                        </a:rPr>
                        <a:t>Secondary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r>
              <a:tr h="1726420">
                <a:tc>
                  <a:txBody>
                    <a:bodyPr/>
                    <a:lstStyle/>
                    <a:p>
                      <a:r>
                        <a:rPr lang="en-US" dirty="0" smtClean="0">
                          <a:latin typeface="Century Gothic" charset="0"/>
                          <a:ea typeface="Century Gothic" charset="0"/>
                          <a:cs typeface="Century Gothic" charset="0"/>
                        </a:rPr>
                        <a:t>Research</a:t>
                      </a:r>
                      <a:r>
                        <a:rPr lang="en-US" baseline="0" dirty="0" smtClean="0">
                          <a:latin typeface="Century Gothic" charset="0"/>
                          <a:ea typeface="Century Gothic" charset="0"/>
                          <a:cs typeface="Century Gothic" charset="0"/>
                        </a:rPr>
                        <a:t> you come up with on your own.  </a:t>
                      </a:r>
                    </a:p>
                    <a:p>
                      <a:endParaRPr lang="en-US" dirty="0">
                        <a:latin typeface="Century Gothic" charset="0"/>
                        <a:ea typeface="Century Gothic" charset="0"/>
                        <a:cs typeface="Century Gothic"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charset="0"/>
                          <a:ea typeface="Century Gothic" charset="0"/>
                          <a:cs typeface="Century Gothic" charset="0"/>
                        </a:rPr>
                        <a:t>Research you hire someone to gather</a:t>
                      </a:r>
                      <a:r>
                        <a:rPr lang="en-US" baseline="0" dirty="0" smtClean="0">
                          <a:latin typeface="Century Gothic" charset="0"/>
                          <a:ea typeface="Century Gothic" charset="0"/>
                          <a:cs typeface="Century Gothic" charset="0"/>
                        </a:rPr>
                        <a:t> for you. </a:t>
                      </a:r>
                      <a:endParaRPr lang="en-US" dirty="0" smtClean="0">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Highly compiled research and organized for you</a:t>
                      </a:r>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 Most information you gather</a:t>
                      </a:r>
                      <a:r>
                        <a:rPr lang="en-US" baseline="0" dirty="0" smtClean="0">
                          <a:latin typeface="Century Gothic" charset="0"/>
                          <a:ea typeface="Century Gothic" charset="0"/>
                          <a:cs typeface="Century Gothic" charset="0"/>
                        </a:rPr>
                        <a:t> will be secondary</a:t>
                      </a:r>
                      <a:endParaRPr lang="en-US" dirty="0">
                        <a:latin typeface="Century Gothic" charset="0"/>
                        <a:ea typeface="Century Gothic" charset="0"/>
                        <a:cs typeface="Century Gothic" charset="0"/>
                      </a:endParaRPr>
                    </a:p>
                  </a:txBody>
                  <a:tcPr/>
                </a:tc>
              </a:tr>
              <a:tr h="2931885">
                <a:tc>
                  <a:txBody>
                    <a:bodyPr/>
                    <a:lstStyle/>
                    <a:p>
                      <a:r>
                        <a:rPr lang="en-US" dirty="0" smtClean="0">
                          <a:latin typeface="Century Gothic" charset="0"/>
                          <a:ea typeface="Century Gothic" charset="0"/>
                          <a:cs typeface="Century Gothic" charset="0"/>
                        </a:rPr>
                        <a:t>Gather open-ended</a:t>
                      </a:r>
                      <a:r>
                        <a:rPr lang="en-US" baseline="0" dirty="0" smtClean="0">
                          <a:latin typeface="Century Gothic" charset="0"/>
                          <a:ea typeface="Century Gothic" charset="0"/>
                          <a:cs typeface="Century Gothic" charset="0"/>
                        </a:rPr>
                        <a:t>  research (helps define a specific problem)</a:t>
                      </a:r>
                      <a:endParaRPr lang="en-US" dirty="0">
                        <a:latin typeface="Century Gothic" charset="0"/>
                        <a:ea typeface="Century Gothic" charset="0"/>
                        <a:cs typeface="Century Gothic" charset="0"/>
                      </a:endParaRPr>
                    </a:p>
                  </a:txBody>
                  <a:tcPr/>
                </a:tc>
                <a:tc>
                  <a:txBody>
                    <a:bodyPr/>
                    <a:lstStyle/>
                    <a:p>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Ex: reports, studies by government</a:t>
                      </a:r>
                      <a:r>
                        <a:rPr lang="en-US" baseline="0" dirty="0" smtClean="0">
                          <a:latin typeface="Century Gothic" charset="0"/>
                          <a:ea typeface="Century Gothic" charset="0"/>
                          <a:cs typeface="Century Gothic" charset="0"/>
                        </a:rPr>
                        <a:t> agencies, and other businesses in the industry</a:t>
                      </a:r>
                      <a:endParaRPr lang="en-US" dirty="0">
                        <a:latin typeface="Century Gothic" charset="0"/>
                        <a:ea typeface="Century Gothic" charset="0"/>
                        <a:cs typeface="Century Gothic" charset="0"/>
                      </a:endParaRPr>
                    </a:p>
                  </a:txBody>
                  <a:tcPr/>
                </a:tc>
                <a:tc>
                  <a:txBody>
                    <a:bodyPr/>
                    <a:lstStyle/>
                    <a:p>
                      <a:endParaRPr lang="en-US" dirty="0">
                        <a:latin typeface="Century Gothic" charset="0"/>
                        <a:ea typeface="Century Gothic" charset="0"/>
                        <a:cs typeface="Century Gothic" charset="0"/>
                      </a:endParaRPr>
                    </a:p>
                  </a:txBody>
                  <a:tcPr/>
                </a:tc>
              </a:tr>
            </a:tbl>
          </a:graphicData>
        </a:graphic>
      </p:graphicFrame>
      <p:sp>
        <p:nvSpPr>
          <p:cNvPr id="10" name="Rectangle 9"/>
          <p:cNvSpPr/>
          <p:nvPr/>
        </p:nvSpPr>
        <p:spPr>
          <a:xfrm>
            <a:off x="1065472" y="368445"/>
            <a:ext cx="9480480" cy="1169551"/>
          </a:xfrm>
          <a:prstGeom prst="rect">
            <a:avLst/>
          </a:prstGeom>
        </p:spPr>
        <p:txBody>
          <a:bodyPr wrap="none">
            <a:spAutoFit/>
          </a:bodyPr>
          <a:lstStyle/>
          <a:p>
            <a:pPr algn="ctr"/>
            <a:r>
              <a:rPr lang="en-US" sz="7000" b="1" smtClean="0">
                <a:solidFill>
                  <a:srgbClr val="AA88E9"/>
                </a:solidFill>
                <a:latin typeface="Century Gothic" charset="0"/>
                <a:ea typeface="Century Gothic" charset="0"/>
                <a:cs typeface="Century Gothic" charset="0"/>
              </a:rPr>
              <a:t>Secondary </a:t>
            </a:r>
            <a:r>
              <a:rPr lang="en-US" sz="7000" dirty="0" smtClean="0">
                <a:latin typeface="Century Gothic" charset="0"/>
                <a:ea typeface="Century Gothic" charset="0"/>
                <a:cs typeface="Century Gothic" charset="0"/>
              </a:rPr>
              <a:t>Research</a:t>
            </a:r>
            <a:r>
              <a:rPr lang="en-US" sz="7000" b="1" dirty="0" smtClean="0">
                <a:latin typeface="Century Gothic" charset="0"/>
                <a:ea typeface="Century Gothic" charset="0"/>
                <a:cs typeface="Century Gothic" charset="0"/>
              </a:rPr>
              <a:t>.</a:t>
            </a:r>
            <a:endParaRPr lang="en-US" sz="7000" b="1" dirty="0">
              <a:latin typeface="Century Gothic" charset="0"/>
              <a:ea typeface="Century Gothic" charset="0"/>
              <a:cs typeface="Century Gothic" charset="0"/>
            </a:endParaRPr>
          </a:p>
        </p:txBody>
      </p:sp>
      <p:sp>
        <p:nvSpPr>
          <p:cNvPr id="4" name="TextBox 3"/>
          <p:cNvSpPr txBox="1"/>
          <p:nvPr/>
        </p:nvSpPr>
        <p:spPr>
          <a:xfrm>
            <a:off x="1031262" y="1741714"/>
            <a:ext cx="10115709" cy="2246769"/>
          </a:xfrm>
          <a:prstGeom prst="rect">
            <a:avLst/>
          </a:prstGeom>
          <a:noFill/>
        </p:spPr>
        <p:txBody>
          <a:bodyPr wrap="square" rtlCol="0">
            <a:spAutoFit/>
          </a:bodyPr>
          <a:lstStyle/>
          <a:p>
            <a:pPr marL="285750" indent="-285750">
              <a:buFont typeface="Arial" charset="0"/>
              <a:buChar char="•"/>
            </a:pPr>
            <a:r>
              <a:rPr lang="en-US" sz="3500" dirty="0" smtClean="0">
                <a:latin typeface="Century Gothic" charset="0"/>
                <a:ea typeface="Century Gothic" charset="0"/>
                <a:cs typeface="Century Gothic" charset="0"/>
              </a:rPr>
              <a:t>Research already made &amp; organized for you</a:t>
            </a:r>
          </a:p>
          <a:p>
            <a:pPr marL="285750" indent="-285750">
              <a:buFont typeface="Arial" charset="0"/>
              <a:buChar char="•"/>
            </a:pPr>
            <a:r>
              <a:rPr lang="en-US" sz="3500" b="1" dirty="0" smtClean="0">
                <a:solidFill>
                  <a:srgbClr val="AA88E9"/>
                </a:solidFill>
                <a:latin typeface="Century Gothic" charset="0"/>
                <a:ea typeface="Century Gothic" charset="0"/>
                <a:cs typeface="Century Gothic" charset="0"/>
              </a:rPr>
              <a:t>Examples: </a:t>
            </a:r>
            <a:r>
              <a:rPr lang="en-US" sz="3500" dirty="0" smtClean="0">
                <a:latin typeface="Century Gothic" charset="0"/>
                <a:ea typeface="Century Gothic" charset="0"/>
                <a:cs typeface="Century Gothic" charset="0"/>
              </a:rPr>
              <a:t>reports, studies by the government, studies done by other businesses in the industry.</a:t>
            </a:r>
          </a:p>
        </p:txBody>
      </p:sp>
      <p:sp>
        <p:nvSpPr>
          <p:cNvPr id="5" name="TextBox 4"/>
          <p:cNvSpPr txBox="1"/>
          <p:nvPr/>
        </p:nvSpPr>
        <p:spPr>
          <a:xfrm>
            <a:off x="1031262" y="4479541"/>
            <a:ext cx="10115709" cy="630942"/>
          </a:xfrm>
          <a:prstGeom prst="rect">
            <a:avLst/>
          </a:prstGeom>
          <a:noFill/>
        </p:spPr>
        <p:txBody>
          <a:bodyPr wrap="square" rtlCol="0">
            <a:spAutoFit/>
          </a:bodyPr>
          <a:lstStyle/>
          <a:p>
            <a:pPr algn="ctr"/>
            <a:r>
              <a:rPr lang="en-US" sz="3500" b="1" i="1" dirty="0" smtClean="0">
                <a:latin typeface="Century Gothic" charset="0"/>
                <a:ea typeface="Century Gothic" charset="0"/>
                <a:cs typeface="Century Gothic" charset="0"/>
              </a:rPr>
              <a:t>Most of your research will be secondary</a:t>
            </a:r>
            <a:r>
              <a:rPr lang="en-US" sz="3500" b="1" i="1" dirty="0" smtClean="0">
                <a:solidFill>
                  <a:srgbClr val="AA88E9"/>
                </a:solidFill>
                <a:latin typeface="Century Gothic" charset="0"/>
                <a:ea typeface="Century Gothic" charset="0"/>
                <a:cs typeface="Century Gothic" charset="0"/>
              </a:rPr>
              <a:t>.</a:t>
            </a:r>
          </a:p>
        </p:txBody>
      </p:sp>
    </p:spTree>
    <p:extLst>
      <p:ext uri="{BB962C8B-B14F-4D97-AF65-F5344CB8AC3E}">
        <p14:creationId xmlns:p14="http://schemas.microsoft.com/office/powerpoint/2010/main" val="12346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38626" y="8078408"/>
          <a:ext cx="10334172" cy="6160106"/>
        </p:xfrm>
        <a:graphic>
          <a:graphicData uri="http://schemas.openxmlformats.org/drawingml/2006/table">
            <a:tbl>
              <a:tblPr firstRow="1" bandRow="1">
                <a:tableStyleId>{5C22544A-7EE6-4342-B048-85BDC9FD1C3A}</a:tableStyleId>
              </a:tblPr>
              <a:tblGrid>
                <a:gridCol w="2583543"/>
                <a:gridCol w="2583543"/>
                <a:gridCol w="2583543"/>
                <a:gridCol w="2583543"/>
              </a:tblGrid>
              <a:tr h="1501801">
                <a:tc gridSpan="2">
                  <a:txBody>
                    <a:bodyPr/>
                    <a:lstStyle/>
                    <a:p>
                      <a:pPr algn="ctr"/>
                      <a:r>
                        <a:rPr lang="en-US" sz="3000" dirty="0" smtClean="0">
                          <a:latin typeface="Century Gothic" charset="0"/>
                          <a:ea typeface="Century Gothic" charset="0"/>
                          <a:cs typeface="Century Gothic" charset="0"/>
                        </a:rPr>
                        <a:t>Primary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c gridSpan="2">
                  <a:txBody>
                    <a:bodyPr/>
                    <a:lstStyle/>
                    <a:p>
                      <a:pPr algn="ctr"/>
                      <a:r>
                        <a:rPr lang="en-US" sz="3000" dirty="0" smtClean="0">
                          <a:latin typeface="Century Gothic" charset="0"/>
                          <a:ea typeface="Century Gothic" charset="0"/>
                          <a:cs typeface="Century Gothic" charset="0"/>
                        </a:rPr>
                        <a:t>Secondary Research</a:t>
                      </a:r>
                      <a:endParaRPr lang="en-US" sz="3000" dirty="0">
                        <a:latin typeface="Century Gothic" charset="0"/>
                        <a:ea typeface="Century Gothic" charset="0"/>
                        <a:cs typeface="Century Gothic" charset="0"/>
                      </a:endParaRPr>
                    </a:p>
                  </a:txBody>
                  <a:tcPr/>
                </a:tc>
                <a:tc hMerge="1">
                  <a:txBody>
                    <a:bodyPr/>
                    <a:lstStyle/>
                    <a:p>
                      <a:endParaRPr lang="en-US" dirty="0"/>
                    </a:p>
                  </a:txBody>
                  <a:tcPr/>
                </a:tc>
              </a:tr>
              <a:tr h="1726420">
                <a:tc>
                  <a:txBody>
                    <a:bodyPr/>
                    <a:lstStyle/>
                    <a:p>
                      <a:r>
                        <a:rPr lang="en-US" dirty="0" smtClean="0">
                          <a:latin typeface="Century Gothic" charset="0"/>
                          <a:ea typeface="Century Gothic" charset="0"/>
                          <a:cs typeface="Century Gothic" charset="0"/>
                        </a:rPr>
                        <a:t>Research</a:t>
                      </a:r>
                      <a:r>
                        <a:rPr lang="en-US" baseline="0" dirty="0" smtClean="0">
                          <a:latin typeface="Century Gothic" charset="0"/>
                          <a:ea typeface="Century Gothic" charset="0"/>
                          <a:cs typeface="Century Gothic" charset="0"/>
                        </a:rPr>
                        <a:t> you come up with on your own.  </a:t>
                      </a:r>
                    </a:p>
                    <a:p>
                      <a:endParaRPr lang="en-US" dirty="0">
                        <a:latin typeface="Century Gothic" charset="0"/>
                        <a:ea typeface="Century Gothic" charset="0"/>
                        <a:cs typeface="Century Gothic"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charset="0"/>
                          <a:ea typeface="Century Gothic" charset="0"/>
                          <a:cs typeface="Century Gothic" charset="0"/>
                        </a:rPr>
                        <a:t>Research you hire someone to gather</a:t>
                      </a:r>
                      <a:r>
                        <a:rPr lang="en-US" baseline="0" dirty="0" smtClean="0">
                          <a:latin typeface="Century Gothic" charset="0"/>
                          <a:ea typeface="Century Gothic" charset="0"/>
                          <a:cs typeface="Century Gothic" charset="0"/>
                        </a:rPr>
                        <a:t> for you. </a:t>
                      </a:r>
                      <a:endParaRPr lang="en-US" dirty="0" smtClean="0">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Highly compiled research and organized for you</a:t>
                      </a:r>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 Most information you gather</a:t>
                      </a:r>
                      <a:r>
                        <a:rPr lang="en-US" baseline="0" dirty="0" smtClean="0">
                          <a:latin typeface="Century Gothic" charset="0"/>
                          <a:ea typeface="Century Gothic" charset="0"/>
                          <a:cs typeface="Century Gothic" charset="0"/>
                        </a:rPr>
                        <a:t> will be secondary</a:t>
                      </a:r>
                      <a:endParaRPr lang="en-US" dirty="0">
                        <a:latin typeface="Century Gothic" charset="0"/>
                        <a:ea typeface="Century Gothic" charset="0"/>
                        <a:cs typeface="Century Gothic" charset="0"/>
                      </a:endParaRPr>
                    </a:p>
                  </a:txBody>
                  <a:tcPr/>
                </a:tc>
              </a:tr>
              <a:tr h="2931885">
                <a:tc>
                  <a:txBody>
                    <a:bodyPr/>
                    <a:lstStyle/>
                    <a:p>
                      <a:r>
                        <a:rPr lang="en-US" dirty="0" smtClean="0">
                          <a:latin typeface="Century Gothic" charset="0"/>
                          <a:ea typeface="Century Gothic" charset="0"/>
                          <a:cs typeface="Century Gothic" charset="0"/>
                        </a:rPr>
                        <a:t>Gather open-ended</a:t>
                      </a:r>
                      <a:r>
                        <a:rPr lang="en-US" baseline="0" dirty="0" smtClean="0">
                          <a:latin typeface="Century Gothic" charset="0"/>
                          <a:ea typeface="Century Gothic" charset="0"/>
                          <a:cs typeface="Century Gothic" charset="0"/>
                        </a:rPr>
                        <a:t>  research (helps define a specific problem)</a:t>
                      </a:r>
                      <a:endParaRPr lang="en-US" dirty="0">
                        <a:latin typeface="Century Gothic" charset="0"/>
                        <a:ea typeface="Century Gothic" charset="0"/>
                        <a:cs typeface="Century Gothic" charset="0"/>
                      </a:endParaRPr>
                    </a:p>
                  </a:txBody>
                  <a:tcPr/>
                </a:tc>
                <a:tc>
                  <a:txBody>
                    <a:bodyPr/>
                    <a:lstStyle/>
                    <a:p>
                      <a:endParaRPr lang="en-US" dirty="0">
                        <a:latin typeface="Century Gothic" charset="0"/>
                        <a:ea typeface="Century Gothic" charset="0"/>
                        <a:cs typeface="Century Gothic" charset="0"/>
                      </a:endParaRPr>
                    </a:p>
                  </a:txBody>
                  <a:tcPr/>
                </a:tc>
                <a:tc>
                  <a:txBody>
                    <a:bodyPr/>
                    <a:lstStyle/>
                    <a:p>
                      <a:r>
                        <a:rPr lang="en-US" dirty="0" smtClean="0">
                          <a:latin typeface="Century Gothic" charset="0"/>
                          <a:ea typeface="Century Gothic" charset="0"/>
                          <a:cs typeface="Century Gothic" charset="0"/>
                        </a:rPr>
                        <a:t>Ex: reports, studies by government</a:t>
                      </a:r>
                      <a:r>
                        <a:rPr lang="en-US" baseline="0" dirty="0" smtClean="0">
                          <a:latin typeface="Century Gothic" charset="0"/>
                          <a:ea typeface="Century Gothic" charset="0"/>
                          <a:cs typeface="Century Gothic" charset="0"/>
                        </a:rPr>
                        <a:t> agencies, and other businesses in the industry</a:t>
                      </a:r>
                      <a:endParaRPr lang="en-US" dirty="0">
                        <a:latin typeface="Century Gothic" charset="0"/>
                        <a:ea typeface="Century Gothic" charset="0"/>
                        <a:cs typeface="Century Gothic" charset="0"/>
                      </a:endParaRPr>
                    </a:p>
                  </a:txBody>
                  <a:tcPr/>
                </a:tc>
                <a:tc>
                  <a:txBody>
                    <a:bodyPr/>
                    <a:lstStyle/>
                    <a:p>
                      <a:endParaRPr lang="en-US" dirty="0">
                        <a:latin typeface="Century Gothic" charset="0"/>
                        <a:ea typeface="Century Gothic" charset="0"/>
                        <a:cs typeface="Century Gothic" charset="0"/>
                      </a:endParaRPr>
                    </a:p>
                  </a:txBody>
                  <a:tcPr/>
                </a:tc>
              </a:tr>
            </a:tbl>
          </a:graphicData>
        </a:graphic>
      </p:graphicFrame>
      <p:sp>
        <p:nvSpPr>
          <p:cNvPr id="10" name="Rectangle 9"/>
          <p:cNvSpPr/>
          <p:nvPr/>
        </p:nvSpPr>
        <p:spPr>
          <a:xfrm>
            <a:off x="638626" y="81105"/>
            <a:ext cx="10908756" cy="1169551"/>
          </a:xfrm>
          <a:prstGeom prst="rect">
            <a:avLst/>
          </a:prstGeom>
        </p:spPr>
        <p:txBody>
          <a:bodyPr wrap="none">
            <a:spAutoFit/>
          </a:bodyPr>
          <a:lstStyle/>
          <a:p>
            <a:pPr algn="ctr"/>
            <a:r>
              <a:rPr lang="en-US" sz="6000" b="1" dirty="0" smtClean="0">
                <a:solidFill>
                  <a:srgbClr val="AA88E9"/>
                </a:solidFill>
                <a:latin typeface="Century Gothic" charset="0"/>
                <a:ea typeface="Century Gothic" charset="0"/>
                <a:cs typeface="Century Gothic" charset="0"/>
              </a:rPr>
              <a:t>Steps</a:t>
            </a:r>
            <a:r>
              <a:rPr lang="en-US" sz="6000" dirty="0" smtClean="0">
                <a:latin typeface="Century Gothic" charset="0"/>
                <a:ea typeface="Century Gothic" charset="0"/>
                <a:cs typeface="Century Gothic" charset="0"/>
              </a:rPr>
              <a:t> in Marketing Research</a:t>
            </a:r>
            <a:r>
              <a:rPr lang="en-US" sz="7000" b="1" dirty="0" smtClean="0">
                <a:latin typeface="Century Gothic" charset="0"/>
                <a:ea typeface="Century Gothic" charset="0"/>
                <a:cs typeface="Century Gothic" charset="0"/>
              </a:rPr>
              <a:t>.</a:t>
            </a:r>
            <a:endParaRPr lang="en-US" sz="7000" b="1" dirty="0">
              <a:latin typeface="Century Gothic" charset="0"/>
              <a:ea typeface="Century Gothic" charset="0"/>
              <a:cs typeface="Century Gothic" charset="0"/>
            </a:endParaRPr>
          </a:p>
        </p:txBody>
      </p:sp>
      <p:sp>
        <p:nvSpPr>
          <p:cNvPr id="4" name="TextBox 3"/>
          <p:cNvSpPr txBox="1"/>
          <p:nvPr/>
        </p:nvSpPr>
        <p:spPr>
          <a:xfrm>
            <a:off x="857089" y="1446778"/>
            <a:ext cx="10115709" cy="4939814"/>
          </a:xfrm>
          <a:prstGeom prst="rect">
            <a:avLst/>
          </a:prstGeom>
          <a:noFill/>
        </p:spPr>
        <p:txBody>
          <a:bodyPr wrap="square" rtlCol="0">
            <a:spAutoFit/>
          </a:bodyPr>
          <a:lstStyle/>
          <a:p>
            <a:pPr marL="514350" indent="-514350">
              <a:buFont typeface="+mj-lt"/>
              <a:buAutoNum type="arabicPeriod"/>
            </a:pPr>
            <a:r>
              <a:rPr lang="en-US" sz="4500" dirty="0" smtClean="0">
                <a:latin typeface="Century Gothic" charset="0"/>
                <a:ea typeface="Century Gothic" charset="0"/>
                <a:cs typeface="Century Gothic" charset="0"/>
              </a:rPr>
              <a:t>Identify objects</a:t>
            </a:r>
          </a:p>
          <a:p>
            <a:pPr marL="514350" indent="-514350">
              <a:buFont typeface="+mj-lt"/>
              <a:buAutoNum type="arabicPeriod"/>
            </a:pPr>
            <a:r>
              <a:rPr lang="en-US" sz="4500" dirty="0" smtClean="0">
                <a:latin typeface="Century Gothic" charset="0"/>
                <a:ea typeface="Century Gothic" charset="0"/>
                <a:cs typeface="Century Gothic" charset="0"/>
              </a:rPr>
              <a:t>Plan a research program</a:t>
            </a:r>
            <a:endParaRPr lang="en-US" sz="4500" dirty="0">
              <a:latin typeface="Century Gothic" charset="0"/>
              <a:ea typeface="Century Gothic" charset="0"/>
              <a:cs typeface="Century Gothic" charset="0"/>
            </a:endParaRPr>
          </a:p>
          <a:p>
            <a:pPr marL="514350" indent="-514350">
              <a:buFont typeface="+mj-lt"/>
              <a:buAutoNum type="arabicPeriod"/>
            </a:pPr>
            <a:r>
              <a:rPr lang="en-US" sz="4500" dirty="0" smtClean="0">
                <a:latin typeface="Century Gothic" charset="0"/>
                <a:ea typeface="Century Gothic" charset="0"/>
                <a:cs typeface="Century Gothic" charset="0"/>
              </a:rPr>
              <a:t>Select a sample</a:t>
            </a:r>
          </a:p>
          <a:p>
            <a:pPr marL="514350" indent="-514350">
              <a:buFont typeface="+mj-lt"/>
              <a:buAutoNum type="arabicPeriod"/>
            </a:pPr>
            <a:r>
              <a:rPr lang="en-US" sz="4500" dirty="0" smtClean="0">
                <a:latin typeface="Century Gothic" charset="0"/>
                <a:ea typeface="Century Gothic" charset="0"/>
                <a:cs typeface="Century Gothic" charset="0"/>
              </a:rPr>
              <a:t>Collect data</a:t>
            </a:r>
          </a:p>
          <a:p>
            <a:pPr marL="514350" indent="-514350">
              <a:buFont typeface="+mj-lt"/>
              <a:buAutoNum type="arabicPeriod"/>
            </a:pPr>
            <a:r>
              <a:rPr lang="en-US" sz="4500" dirty="0" smtClean="0">
                <a:latin typeface="Century Gothic" charset="0"/>
                <a:ea typeface="Century Gothic" charset="0"/>
                <a:cs typeface="Century Gothic" charset="0"/>
              </a:rPr>
              <a:t>Analyze data</a:t>
            </a:r>
          </a:p>
          <a:p>
            <a:pPr marL="514350" indent="-514350">
              <a:buFont typeface="+mj-lt"/>
              <a:buAutoNum type="arabicPeriod"/>
            </a:pPr>
            <a:r>
              <a:rPr lang="en-US" sz="4500" dirty="0" smtClean="0">
                <a:latin typeface="Century Gothic" charset="0"/>
                <a:ea typeface="Century Gothic" charset="0"/>
                <a:cs typeface="Century Gothic" charset="0"/>
              </a:rPr>
              <a:t>Draw conclusions</a:t>
            </a:r>
          </a:p>
          <a:p>
            <a:pPr marL="514350" indent="-514350">
              <a:buFont typeface="+mj-lt"/>
              <a:buAutoNum type="arabicPeriod"/>
            </a:pPr>
            <a:r>
              <a:rPr lang="en-US" sz="4500" dirty="0" smtClean="0">
                <a:latin typeface="Century Gothic" charset="0"/>
                <a:ea typeface="Century Gothic" charset="0"/>
                <a:cs typeface="Century Gothic" charset="0"/>
              </a:rPr>
              <a:t>Decide how to proceed</a:t>
            </a:r>
          </a:p>
        </p:txBody>
      </p:sp>
    </p:spTree>
    <p:extLst>
      <p:ext uri="{BB962C8B-B14F-4D97-AF65-F5344CB8AC3E}">
        <p14:creationId xmlns:p14="http://schemas.microsoft.com/office/powerpoint/2010/main" val="2115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373" y="-166589"/>
            <a:ext cx="7450667" cy="1415785"/>
          </a:xfrm>
        </p:spPr>
        <p:txBody>
          <a:bodyPr>
            <a:noAutofit/>
          </a:bodyPr>
          <a:lstStyle/>
          <a:p>
            <a:pPr algn="l"/>
            <a:r>
              <a:rPr lang="en-US" dirty="0" smtClean="0">
                <a:solidFill>
                  <a:srgbClr val="AA88E9"/>
                </a:solidFill>
              </a:rPr>
              <a:t>Groups:</a:t>
            </a:r>
            <a:endParaRPr lang="en-US" dirty="0">
              <a:solidFill>
                <a:srgbClr val="AA88E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37262603"/>
              </p:ext>
            </p:extLst>
          </p:nvPr>
        </p:nvGraphicFramePr>
        <p:xfrm>
          <a:off x="809897" y="1447800"/>
          <a:ext cx="10502537" cy="4912362"/>
        </p:xfrm>
        <a:graphic>
          <a:graphicData uri="http://schemas.openxmlformats.org/drawingml/2006/table">
            <a:tbl>
              <a:tblPr firstRow="1" bandRow="1">
                <a:tableStyleId>{0505E3EF-67EA-436B-97B2-0124C06EBD24}</a:tableStyleId>
              </a:tblPr>
              <a:tblGrid>
                <a:gridCol w="2289438">
                  <a:extLst>
                    <a:ext uri="{9D8B030D-6E8A-4147-A177-3AD203B41FA5}">
                      <a16:colId xmlns:a16="http://schemas.microsoft.com/office/drawing/2014/main" xmlns="" val="20000"/>
                    </a:ext>
                  </a:extLst>
                </a:gridCol>
                <a:gridCol w="1937590">
                  <a:extLst>
                    <a:ext uri="{9D8B030D-6E8A-4147-A177-3AD203B41FA5}">
                      <a16:colId xmlns:a16="http://schemas.microsoft.com/office/drawing/2014/main" xmlns="" val="20001"/>
                    </a:ext>
                  </a:extLst>
                </a:gridCol>
                <a:gridCol w="1517096">
                  <a:extLst>
                    <a:ext uri="{9D8B030D-6E8A-4147-A177-3AD203B41FA5}">
                      <a16:colId xmlns:a16="http://schemas.microsoft.com/office/drawing/2014/main" xmlns="" val="20002"/>
                    </a:ext>
                  </a:extLst>
                </a:gridCol>
                <a:gridCol w="2113514">
                  <a:extLst>
                    <a:ext uri="{9D8B030D-6E8A-4147-A177-3AD203B41FA5}">
                      <a16:colId xmlns:a16="http://schemas.microsoft.com/office/drawing/2014/main" xmlns="" val="20003"/>
                    </a:ext>
                  </a:extLst>
                </a:gridCol>
                <a:gridCol w="2644899">
                  <a:extLst>
                    <a:ext uri="{9D8B030D-6E8A-4147-A177-3AD203B41FA5}">
                      <a16:colId xmlns:a16="http://schemas.microsoft.com/office/drawing/2014/main" xmlns="" val="20004"/>
                    </a:ext>
                  </a:extLst>
                </a:gridCol>
              </a:tblGrid>
              <a:tr h="966894">
                <a:tc>
                  <a:txBody>
                    <a:bodyPr/>
                    <a:lstStyle/>
                    <a:p>
                      <a:r>
                        <a:rPr lang="en-US" sz="3000" dirty="0" smtClean="0">
                          <a:solidFill>
                            <a:schemeClr val="accent6">
                              <a:lumMod val="75000"/>
                            </a:schemeClr>
                          </a:solidFill>
                          <a:latin typeface="Century Gothic" charset="0"/>
                          <a:ea typeface="Century Gothic" charset="0"/>
                          <a:cs typeface="Century Gothic" charset="0"/>
                        </a:rPr>
                        <a:t>Gardening Pot</a:t>
                      </a:r>
                      <a:endParaRPr lang="en-US" sz="3000" dirty="0">
                        <a:solidFill>
                          <a:schemeClr val="accent6">
                            <a:lumMod val="75000"/>
                          </a:schemeClr>
                        </a:solidFill>
                        <a:latin typeface="Century Gothic" charset="0"/>
                        <a:ea typeface="Century Gothic" charset="0"/>
                        <a:cs typeface="Century Gothic" charset="0"/>
                      </a:endParaRPr>
                    </a:p>
                  </a:txBody>
                  <a:tcPr/>
                </a:tc>
                <a:tc>
                  <a:txBody>
                    <a:bodyPr/>
                    <a:lstStyle/>
                    <a:p>
                      <a:r>
                        <a:rPr lang="en-US" sz="3000" b="0" dirty="0" smtClean="0">
                          <a:latin typeface="Century Gothic" charset="0"/>
                          <a:ea typeface="Century Gothic" charset="0"/>
                          <a:cs typeface="Century Gothic" charset="0"/>
                        </a:rPr>
                        <a:t>Luca</a:t>
                      </a:r>
                      <a:endParaRPr lang="en-US" sz="3000" b="0" dirty="0">
                        <a:latin typeface="Century Gothic" charset="0"/>
                        <a:ea typeface="Century Gothic" charset="0"/>
                        <a:cs typeface="Century Gothic" charset="0"/>
                      </a:endParaRPr>
                    </a:p>
                  </a:txBody>
                  <a:tcPr/>
                </a:tc>
                <a:tc>
                  <a:txBody>
                    <a:bodyPr/>
                    <a:lstStyle/>
                    <a:p>
                      <a:r>
                        <a:rPr lang="en-US" sz="3000" b="0" dirty="0" smtClean="0">
                          <a:latin typeface="Century Gothic" charset="0"/>
                          <a:ea typeface="Century Gothic" charset="0"/>
                          <a:cs typeface="Century Gothic" charset="0"/>
                        </a:rPr>
                        <a:t>Ethan</a:t>
                      </a:r>
                      <a:endParaRPr lang="en-US" sz="3000" b="0" dirty="0">
                        <a:latin typeface="Century Gothic" charset="0"/>
                        <a:ea typeface="Century Gothic" charset="0"/>
                        <a:cs typeface="Century Gothic" charset="0"/>
                      </a:endParaRPr>
                    </a:p>
                  </a:txBody>
                  <a:tcPr/>
                </a:tc>
                <a:tc>
                  <a:txBody>
                    <a:bodyPr/>
                    <a:lstStyle/>
                    <a:p>
                      <a:r>
                        <a:rPr lang="en-US" sz="3000" b="0" dirty="0" smtClean="0">
                          <a:latin typeface="Century Gothic" charset="0"/>
                          <a:ea typeface="Century Gothic" charset="0"/>
                          <a:cs typeface="Century Gothic" charset="0"/>
                        </a:rPr>
                        <a:t>Stella</a:t>
                      </a:r>
                      <a:endParaRPr lang="en-US" sz="3000" b="0" dirty="0">
                        <a:latin typeface="Century Gothic" charset="0"/>
                        <a:ea typeface="Century Gothic" charset="0"/>
                        <a:cs typeface="Century Gothic" charset="0"/>
                      </a:endParaRPr>
                    </a:p>
                  </a:txBody>
                  <a:tcPr/>
                </a:tc>
                <a:tc>
                  <a:txBody>
                    <a:bodyPr/>
                    <a:lstStyle/>
                    <a:p>
                      <a:endParaRPr lang="en-US" sz="3000" b="0" dirty="0">
                        <a:latin typeface="Century Gothic" charset="0"/>
                        <a:ea typeface="Century Gothic" charset="0"/>
                        <a:cs typeface="Century Gothic" charset="0"/>
                      </a:endParaRPr>
                    </a:p>
                  </a:txBody>
                  <a:tcPr/>
                </a:tc>
                <a:extLst>
                  <a:ext uri="{0D108BD9-81ED-4DB2-BD59-A6C34878D82A}">
                    <a16:rowId xmlns:a16="http://schemas.microsoft.com/office/drawing/2014/main" xmlns="" val="10000"/>
                  </a:ext>
                </a:extLst>
              </a:tr>
              <a:tr h="966894">
                <a:tc>
                  <a:txBody>
                    <a:bodyPr/>
                    <a:lstStyle/>
                    <a:p>
                      <a:r>
                        <a:rPr lang="en-US" sz="3000" b="1" dirty="0" smtClean="0">
                          <a:solidFill>
                            <a:schemeClr val="accent2">
                              <a:lumMod val="75000"/>
                            </a:schemeClr>
                          </a:solidFill>
                          <a:latin typeface="Century Gothic" charset="0"/>
                          <a:ea typeface="Century Gothic" charset="0"/>
                          <a:cs typeface="Century Gothic" charset="0"/>
                        </a:rPr>
                        <a:t>Dog Toy</a:t>
                      </a:r>
                      <a:endParaRPr lang="en-US" sz="3000" b="1" dirty="0">
                        <a:solidFill>
                          <a:schemeClr val="accent2">
                            <a:lumMod val="75000"/>
                          </a:schemeClr>
                        </a:solidFill>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Jaiden</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Trevor</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Savanah</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Julia</a:t>
                      </a:r>
                      <a:endParaRPr lang="en-US" sz="3000" dirty="0">
                        <a:latin typeface="Century Gothic" charset="0"/>
                        <a:ea typeface="Century Gothic" charset="0"/>
                        <a:cs typeface="Century Gothic" charset="0"/>
                      </a:endParaRPr>
                    </a:p>
                  </a:txBody>
                  <a:tcPr/>
                </a:tc>
                <a:extLst>
                  <a:ext uri="{0D108BD9-81ED-4DB2-BD59-A6C34878D82A}">
                    <a16:rowId xmlns:a16="http://schemas.microsoft.com/office/drawing/2014/main" xmlns="" val="10001"/>
                  </a:ext>
                </a:extLst>
              </a:tr>
              <a:tr h="966894">
                <a:tc>
                  <a:txBody>
                    <a:bodyPr/>
                    <a:lstStyle/>
                    <a:p>
                      <a:r>
                        <a:rPr lang="en-US" sz="3000" b="1" dirty="0" smtClean="0">
                          <a:solidFill>
                            <a:schemeClr val="accent1">
                              <a:lumMod val="75000"/>
                            </a:schemeClr>
                          </a:solidFill>
                          <a:latin typeface="Century Gothic" charset="0"/>
                          <a:ea typeface="Century Gothic" charset="0"/>
                          <a:cs typeface="Century Gothic" charset="0"/>
                        </a:rPr>
                        <a:t>App</a:t>
                      </a:r>
                      <a:endParaRPr lang="en-US" sz="3000" b="1" dirty="0">
                        <a:solidFill>
                          <a:schemeClr val="accent1">
                            <a:lumMod val="75000"/>
                          </a:schemeClr>
                        </a:solidFill>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Max</a:t>
                      </a:r>
                      <a:endParaRPr lang="en-US" sz="3000" dirty="0">
                        <a:latin typeface="Century Gothic" charset="0"/>
                        <a:ea typeface="Century Gothic" charset="0"/>
                        <a:cs typeface="Century Gothic" charset="0"/>
                      </a:endParaRPr>
                    </a:p>
                  </a:txBody>
                  <a:tcPr/>
                </a:tc>
                <a:tc>
                  <a:txBody>
                    <a:bodyPr/>
                    <a:lstStyle/>
                    <a:p>
                      <a:r>
                        <a:rPr lang="en-US" sz="3000" dirty="0" err="1" smtClean="0">
                          <a:latin typeface="Century Gothic" charset="0"/>
                          <a:ea typeface="Century Gothic" charset="0"/>
                          <a:cs typeface="Century Gothic" charset="0"/>
                        </a:rPr>
                        <a:t>Mesha</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Bronwyn</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Mia</a:t>
                      </a:r>
                      <a:endParaRPr lang="en-US" sz="3000" dirty="0">
                        <a:latin typeface="Century Gothic" charset="0"/>
                        <a:ea typeface="Century Gothic" charset="0"/>
                        <a:cs typeface="Century Gothic" charset="0"/>
                      </a:endParaRPr>
                    </a:p>
                  </a:txBody>
                  <a:tcPr/>
                </a:tc>
                <a:extLst>
                  <a:ext uri="{0D108BD9-81ED-4DB2-BD59-A6C34878D82A}">
                    <a16:rowId xmlns:a16="http://schemas.microsoft.com/office/drawing/2014/main" xmlns="" val="10002"/>
                  </a:ext>
                </a:extLst>
              </a:tr>
              <a:tr h="966894">
                <a:tc>
                  <a:txBody>
                    <a:bodyPr/>
                    <a:lstStyle/>
                    <a:p>
                      <a:r>
                        <a:rPr lang="en-US" sz="3000" b="1" dirty="0" smtClean="0">
                          <a:solidFill>
                            <a:srgbClr val="08B4D6"/>
                          </a:solidFill>
                          <a:latin typeface="Century Gothic" charset="0"/>
                          <a:ea typeface="Century Gothic" charset="0"/>
                          <a:cs typeface="Century Gothic" charset="0"/>
                        </a:rPr>
                        <a:t>Vegan</a:t>
                      </a:r>
                      <a:r>
                        <a:rPr lang="en-US" sz="3000" b="1" baseline="0" dirty="0" smtClean="0">
                          <a:solidFill>
                            <a:srgbClr val="08B4D6"/>
                          </a:solidFill>
                          <a:latin typeface="Century Gothic" charset="0"/>
                          <a:ea typeface="Century Gothic" charset="0"/>
                          <a:cs typeface="Century Gothic" charset="0"/>
                        </a:rPr>
                        <a:t> Products</a:t>
                      </a:r>
                      <a:endParaRPr lang="en-US" sz="3000" b="1" dirty="0">
                        <a:solidFill>
                          <a:srgbClr val="08B4D6"/>
                        </a:solidFill>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Gabe</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Austin</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Kayley</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Isabel</a:t>
                      </a:r>
                      <a:endParaRPr lang="en-US" sz="3000" dirty="0">
                        <a:latin typeface="Century Gothic" charset="0"/>
                        <a:ea typeface="Century Gothic" charset="0"/>
                        <a:cs typeface="Century Gothic" charset="0"/>
                      </a:endParaRPr>
                    </a:p>
                  </a:txBody>
                  <a:tcPr/>
                </a:tc>
                <a:extLst>
                  <a:ext uri="{0D108BD9-81ED-4DB2-BD59-A6C34878D82A}">
                    <a16:rowId xmlns:a16="http://schemas.microsoft.com/office/drawing/2014/main" xmlns="" val="10003"/>
                  </a:ext>
                </a:extLst>
              </a:tr>
              <a:tr h="966894">
                <a:tc>
                  <a:txBody>
                    <a:bodyPr/>
                    <a:lstStyle/>
                    <a:p>
                      <a:r>
                        <a:rPr lang="en-US" sz="3000" b="1" dirty="0" smtClean="0">
                          <a:solidFill>
                            <a:srgbClr val="FF0000"/>
                          </a:solidFill>
                          <a:latin typeface="Century Gothic" charset="0"/>
                          <a:ea typeface="Century Gothic" charset="0"/>
                          <a:cs typeface="Century Gothic" charset="0"/>
                        </a:rPr>
                        <a:t>Math App</a:t>
                      </a:r>
                      <a:endParaRPr lang="en-US" sz="3000" b="1" dirty="0">
                        <a:solidFill>
                          <a:srgbClr val="FF0000"/>
                        </a:solidFill>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Patrick</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Liz</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Alexi</a:t>
                      </a:r>
                      <a:endParaRPr lang="en-US" sz="3000" dirty="0">
                        <a:latin typeface="Century Gothic" charset="0"/>
                        <a:ea typeface="Century Gothic" charset="0"/>
                        <a:cs typeface="Century Gothic" charset="0"/>
                      </a:endParaRPr>
                    </a:p>
                  </a:txBody>
                  <a:tcPr/>
                </a:tc>
                <a:tc>
                  <a:txBody>
                    <a:bodyPr/>
                    <a:lstStyle/>
                    <a:p>
                      <a:r>
                        <a:rPr lang="en-US" sz="3000" dirty="0" smtClean="0">
                          <a:latin typeface="Century Gothic" charset="0"/>
                          <a:ea typeface="Century Gothic" charset="0"/>
                          <a:cs typeface="Century Gothic" charset="0"/>
                        </a:rPr>
                        <a:t>Nick</a:t>
                      </a:r>
                      <a:endParaRPr lang="en-US" sz="3000" dirty="0">
                        <a:latin typeface="Century Gothic" charset="0"/>
                        <a:ea typeface="Century Gothic" charset="0"/>
                        <a:cs typeface="Century Gothic"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56569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868" y="3434080"/>
            <a:ext cx="10278292" cy="2387600"/>
          </a:xfrm>
        </p:spPr>
        <p:txBody>
          <a:bodyPr>
            <a:noAutofit/>
          </a:bodyPr>
          <a:lstStyle/>
          <a:p>
            <a:r>
              <a:rPr lang="en-US" sz="9000" dirty="0" smtClean="0"/>
              <a:t>After some research, is there a </a:t>
            </a:r>
            <a:r>
              <a:rPr lang="en-US" sz="9000" b="1" dirty="0" smtClean="0">
                <a:solidFill>
                  <a:srgbClr val="AA88E9"/>
                </a:solidFill>
              </a:rPr>
              <a:t>market</a:t>
            </a:r>
            <a:r>
              <a:rPr lang="en-US" sz="9000" dirty="0" smtClean="0"/>
              <a:t> for your, </a:t>
            </a:r>
            <a:r>
              <a:rPr lang="en-US" sz="9000" b="1" dirty="0" smtClean="0">
                <a:solidFill>
                  <a:srgbClr val="AA88E9"/>
                </a:solidFill>
              </a:rPr>
              <a:t>product</a:t>
            </a:r>
            <a:r>
              <a:rPr lang="en-US" sz="9000" dirty="0" smtClean="0"/>
              <a:t>?</a:t>
            </a:r>
            <a:r>
              <a:rPr lang="en-US" sz="9000" dirty="0" smtClean="0">
                <a:solidFill>
                  <a:srgbClr val="7030A0"/>
                </a:solidFill>
              </a:rPr>
              <a:t> </a:t>
            </a:r>
            <a:endParaRPr lang="en-US" sz="9000" dirty="0">
              <a:solidFill>
                <a:srgbClr val="7030A0"/>
              </a:solidFill>
            </a:endParaRPr>
          </a:p>
        </p:txBody>
      </p:sp>
    </p:spTree>
    <p:extLst>
      <p:ext uri="{BB962C8B-B14F-4D97-AF65-F5344CB8AC3E}">
        <p14:creationId xmlns:p14="http://schemas.microsoft.com/office/powerpoint/2010/main" val="118469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640" y="4152537"/>
            <a:ext cx="10278292" cy="2387600"/>
          </a:xfrm>
        </p:spPr>
        <p:txBody>
          <a:bodyPr>
            <a:noAutofit/>
          </a:bodyPr>
          <a:lstStyle/>
          <a:p>
            <a:r>
              <a:rPr lang="en-US" sz="9000" dirty="0" smtClean="0"/>
              <a:t>Do you need to make alternations or </a:t>
            </a:r>
            <a:r>
              <a:rPr lang="en-US" sz="9000" smtClean="0"/>
              <a:t>adjustments to your </a:t>
            </a:r>
            <a:r>
              <a:rPr lang="en-US" sz="9000" b="1" smtClean="0">
                <a:solidFill>
                  <a:srgbClr val="AA88E9"/>
                </a:solidFill>
              </a:rPr>
              <a:t>product </a:t>
            </a:r>
            <a:r>
              <a:rPr lang="en-US" sz="9000" smtClean="0"/>
              <a:t>to make sure it sells?</a:t>
            </a:r>
            <a:r>
              <a:rPr lang="en-US" sz="9000" smtClean="0">
                <a:solidFill>
                  <a:srgbClr val="7030A0"/>
                </a:solidFill>
              </a:rPr>
              <a:t> </a:t>
            </a:r>
            <a:endParaRPr lang="en-US" sz="9000" dirty="0">
              <a:solidFill>
                <a:srgbClr val="7030A0"/>
              </a:solidFill>
            </a:endParaRPr>
          </a:p>
        </p:txBody>
      </p:sp>
    </p:spTree>
    <p:extLst>
      <p:ext uri="{BB962C8B-B14F-4D97-AF65-F5344CB8AC3E}">
        <p14:creationId xmlns:p14="http://schemas.microsoft.com/office/powerpoint/2010/main" val="276107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648" y="908592"/>
            <a:ext cx="10278292" cy="2387600"/>
          </a:xfrm>
        </p:spPr>
        <p:txBody>
          <a:bodyPr>
            <a:noAutofit/>
          </a:bodyPr>
          <a:lstStyle/>
          <a:p>
            <a:r>
              <a:rPr lang="en-US" sz="13000" dirty="0" smtClean="0"/>
              <a:t>If so</a:t>
            </a:r>
            <a:r>
              <a:rPr lang="is-IS" sz="13000" dirty="0" smtClean="0"/>
              <a:t>…. </a:t>
            </a:r>
            <a:endParaRPr lang="en-US" sz="13000" dirty="0">
              <a:solidFill>
                <a:srgbClr val="7030A0"/>
              </a:solidFill>
            </a:endParaRPr>
          </a:p>
        </p:txBody>
      </p:sp>
      <p:sp>
        <p:nvSpPr>
          <p:cNvPr id="3" name="Rectangle 2"/>
          <p:cNvSpPr/>
          <p:nvPr/>
        </p:nvSpPr>
        <p:spPr>
          <a:xfrm>
            <a:off x="3156856" y="1403366"/>
            <a:ext cx="8294914" cy="3785652"/>
          </a:xfrm>
          <a:prstGeom prst="rect">
            <a:avLst/>
          </a:prstGeom>
        </p:spPr>
        <p:txBody>
          <a:bodyPr wrap="square">
            <a:spAutoFit/>
          </a:bodyPr>
          <a:lstStyle/>
          <a:p>
            <a:r>
              <a:rPr lang="en-US" sz="12000" b="1" dirty="0" smtClean="0">
                <a:solidFill>
                  <a:srgbClr val="D7C7F5"/>
                </a:solidFill>
                <a:latin typeface="Century Gothic" charset="0"/>
                <a:ea typeface="Century Gothic" charset="0"/>
                <a:cs typeface="Century Gothic" charset="0"/>
              </a:rPr>
              <a:t>				w</a:t>
            </a:r>
            <a:r>
              <a:rPr lang="is-IS" sz="12000" b="1" dirty="0">
                <a:solidFill>
                  <a:srgbClr val="D7C7F5"/>
                </a:solidFill>
                <a:latin typeface="Century Gothic" charset="0"/>
                <a:ea typeface="Century Gothic" charset="0"/>
                <a:cs typeface="Century Gothic" charset="0"/>
              </a:rPr>
              <a:t>hat</a:t>
            </a:r>
            <a:r>
              <a:rPr lang="is-IS" sz="12000" dirty="0">
                <a:latin typeface="Century Gothic" charset="0"/>
                <a:ea typeface="Century Gothic" charset="0"/>
                <a:cs typeface="Century Gothic" charset="0"/>
              </a:rPr>
              <a:t> &amp; </a:t>
            </a:r>
            <a:r>
              <a:rPr lang="is-IS" sz="12000" b="1" dirty="0">
                <a:solidFill>
                  <a:srgbClr val="D7C7F5"/>
                </a:solidFill>
                <a:latin typeface="Century Gothic" charset="0"/>
                <a:ea typeface="Century Gothic" charset="0"/>
                <a:cs typeface="Century Gothic" charset="0"/>
              </a:rPr>
              <a:t>how</a:t>
            </a:r>
            <a:r>
              <a:rPr lang="is-IS" sz="12000" b="1" dirty="0">
                <a:latin typeface="Century Gothic" charset="0"/>
                <a:ea typeface="Century Gothic" charset="0"/>
                <a:cs typeface="Century Gothic" charset="0"/>
              </a:rPr>
              <a:t> </a:t>
            </a:r>
            <a:r>
              <a:rPr lang="en-US" sz="12000" dirty="0">
                <a:latin typeface="Century Gothic" charset="0"/>
                <a:ea typeface="Century Gothic" charset="0"/>
                <a:cs typeface="Century Gothic" charset="0"/>
              </a:rPr>
              <a:t>?</a:t>
            </a:r>
            <a:r>
              <a:rPr lang="en-US" sz="12000" dirty="0">
                <a:solidFill>
                  <a:srgbClr val="7030A0"/>
                </a:solidFill>
                <a:latin typeface="Century Gothic" charset="0"/>
                <a:ea typeface="Century Gothic" charset="0"/>
                <a:cs typeface="Century Gothic" charset="0"/>
              </a:rPr>
              <a:t> </a:t>
            </a:r>
            <a:endParaRPr lang="en-US" sz="1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804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105" y="2199638"/>
            <a:ext cx="11035940" cy="2387600"/>
          </a:xfrm>
        </p:spPr>
        <p:txBody>
          <a:bodyPr>
            <a:noAutofit/>
          </a:bodyPr>
          <a:lstStyle/>
          <a:p>
            <a:r>
              <a:rPr lang="en-CA" sz="10000" dirty="0" smtClean="0"/>
              <a:t>Another </a:t>
            </a:r>
            <a:r>
              <a:rPr lang="en-CA" sz="10000" smtClean="0"/>
              <a:t>strategy for market </a:t>
            </a:r>
            <a:r>
              <a:rPr lang="en-CA" sz="10000" dirty="0" smtClean="0"/>
              <a:t>analysis is</a:t>
            </a:r>
            <a:r>
              <a:rPr lang="is-IS" sz="10000" dirty="0" smtClean="0"/>
              <a:t>….</a:t>
            </a:r>
            <a:endParaRPr lang="en-US" sz="10000" dirty="0">
              <a:solidFill>
                <a:srgbClr val="7030A0"/>
              </a:solidFill>
            </a:endParaRPr>
          </a:p>
        </p:txBody>
      </p:sp>
      <p:sp>
        <p:nvSpPr>
          <p:cNvPr id="4" name="Title 1"/>
          <p:cNvSpPr txBox="1">
            <a:spLocks/>
          </p:cNvSpPr>
          <p:nvPr/>
        </p:nvSpPr>
        <p:spPr>
          <a:xfrm>
            <a:off x="211180" y="3847735"/>
            <a:ext cx="1169779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r>
              <a:rPr lang="en-CA" sz="13000" b="1" dirty="0" smtClean="0">
                <a:solidFill>
                  <a:srgbClr val="AA88E9"/>
                </a:solidFill>
              </a:rPr>
              <a:t>Forecasting.</a:t>
            </a:r>
            <a:endParaRPr lang="en-US" sz="13000" b="1" dirty="0">
              <a:solidFill>
                <a:srgbClr val="AA88E9"/>
              </a:solidFill>
            </a:endParaRPr>
          </a:p>
        </p:txBody>
      </p:sp>
    </p:spTree>
    <p:extLst>
      <p:ext uri="{BB962C8B-B14F-4D97-AF65-F5344CB8AC3E}">
        <p14:creationId xmlns:p14="http://schemas.microsoft.com/office/powerpoint/2010/main" val="12196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010" y="3412307"/>
            <a:ext cx="10674534" cy="2387600"/>
          </a:xfrm>
        </p:spPr>
        <p:txBody>
          <a:bodyPr>
            <a:noAutofit/>
          </a:bodyPr>
          <a:lstStyle/>
          <a:p>
            <a:pPr algn="l"/>
            <a:r>
              <a:rPr lang="en-CA" sz="13000" dirty="0" smtClean="0"/>
              <a:t>Follow your </a:t>
            </a:r>
            <a:r>
              <a:rPr lang="en-CA" sz="13000" b="1" dirty="0" smtClean="0">
                <a:solidFill>
                  <a:srgbClr val="D7C7F5"/>
                </a:solidFill>
              </a:rPr>
              <a:t>market</a:t>
            </a:r>
            <a:r>
              <a:rPr lang="en-CA" sz="13000" dirty="0" smtClean="0">
                <a:solidFill>
                  <a:srgbClr val="D7C7F5"/>
                </a:solidFill>
              </a:rPr>
              <a:t> </a:t>
            </a:r>
            <a:r>
              <a:rPr lang="en-CA" sz="13000" dirty="0" smtClean="0"/>
              <a:t>trend.</a:t>
            </a:r>
            <a:endParaRPr lang="en-US" sz="13000" dirty="0">
              <a:solidFill>
                <a:srgbClr val="7030A0"/>
              </a:solidFill>
            </a:endParaRPr>
          </a:p>
        </p:txBody>
      </p:sp>
      <p:pic>
        <p:nvPicPr>
          <p:cNvPr id="7" name="Picture 6"/>
          <p:cNvPicPr>
            <a:picLocks noChangeAspect="1"/>
          </p:cNvPicPr>
          <p:nvPr/>
        </p:nvPicPr>
        <p:blipFill>
          <a:blip r:embed="rId2"/>
          <a:stretch>
            <a:fillRect/>
          </a:stretch>
        </p:blipFill>
        <p:spPr>
          <a:xfrm>
            <a:off x="4971144" y="1026886"/>
            <a:ext cx="6502400" cy="6502400"/>
          </a:xfrm>
          <a:prstGeom prst="rect">
            <a:avLst/>
          </a:prstGeom>
        </p:spPr>
      </p:pic>
    </p:spTree>
    <p:extLst>
      <p:ext uri="{BB962C8B-B14F-4D97-AF65-F5344CB8AC3E}">
        <p14:creationId xmlns:p14="http://schemas.microsoft.com/office/powerpoint/2010/main" val="157654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82" y="-767805"/>
            <a:ext cx="10278292" cy="2387600"/>
          </a:xfrm>
        </p:spPr>
        <p:txBody>
          <a:bodyPr>
            <a:noAutofit/>
          </a:bodyPr>
          <a:lstStyle/>
          <a:p>
            <a:pPr algn="l"/>
            <a:r>
              <a:rPr lang="en-US" sz="9000" b="1" dirty="0" smtClean="0">
                <a:solidFill>
                  <a:srgbClr val="AA88E9"/>
                </a:solidFill>
              </a:rPr>
              <a:t>Forecasting</a:t>
            </a:r>
            <a:r>
              <a:rPr lang="en-US" sz="9000" b="1" dirty="0"/>
              <a:t>.</a:t>
            </a:r>
            <a:r>
              <a:rPr lang="en-US" sz="9000" dirty="0" smtClean="0">
                <a:solidFill>
                  <a:srgbClr val="7030A0"/>
                </a:solidFill>
              </a:rPr>
              <a:t> </a:t>
            </a:r>
            <a:endParaRPr lang="en-US" sz="9000" dirty="0">
              <a:solidFill>
                <a:srgbClr val="7030A0"/>
              </a:solidFill>
            </a:endParaRPr>
          </a:p>
        </p:txBody>
      </p:sp>
      <p:sp>
        <p:nvSpPr>
          <p:cNvPr id="3" name="Title 1"/>
          <p:cNvSpPr txBox="1">
            <a:spLocks/>
          </p:cNvSpPr>
          <p:nvPr/>
        </p:nvSpPr>
        <p:spPr>
          <a:xfrm>
            <a:off x="820782" y="3813629"/>
            <a:ext cx="10278292"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pPr algn="l"/>
            <a:r>
              <a:rPr lang="en-US" sz="6500" dirty="0" smtClean="0"/>
              <a:t>Is a prediction about the future. Need to do this with careful analysis of past events &amp; make educated guesses. </a:t>
            </a:r>
            <a:endParaRPr lang="en-US" sz="6500" dirty="0"/>
          </a:p>
        </p:txBody>
      </p:sp>
    </p:spTree>
    <p:extLst>
      <p:ext uri="{BB962C8B-B14F-4D97-AF65-F5344CB8AC3E}">
        <p14:creationId xmlns:p14="http://schemas.microsoft.com/office/powerpoint/2010/main" val="110277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82" y="-767805"/>
            <a:ext cx="10278292" cy="2387600"/>
          </a:xfrm>
        </p:spPr>
        <p:txBody>
          <a:bodyPr>
            <a:noAutofit/>
          </a:bodyPr>
          <a:lstStyle/>
          <a:p>
            <a:pPr algn="l"/>
            <a:r>
              <a:rPr lang="en-US" sz="9000" dirty="0" smtClean="0"/>
              <a:t>Ways to </a:t>
            </a:r>
            <a:r>
              <a:rPr lang="en-US" sz="9000" b="1" dirty="0" smtClean="0">
                <a:solidFill>
                  <a:srgbClr val="AA88E9"/>
                </a:solidFill>
              </a:rPr>
              <a:t>forecast</a:t>
            </a:r>
            <a:r>
              <a:rPr lang="en-US" sz="9000" b="1" dirty="0" smtClean="0"/>
              <a:t>:</a:t>
            </a:r>
            <a:r>
              <a:rPr lang="en-US" sz="9000" dirty="0" smtClean="0">
                <a:solidFill>
                  <a:srgbClr val="7030A0"/>
                </a:solidFill>
              </a:rPr>
              <a:t> </a:t>
            </a:r>
            <a:endParaRPr lang="en-US" sz="9000" dirty="0">
              <a:solidFill>
                <a:srgbClr val="7030A0"/>
              </a:solidFill>
            </a:endParaRPr>
          </a:p>
        </p:txBody>
      </p:sp>
      <p:sp>
        <p:nvSpPr>
          <p:cNvPr id="3" name="Title 1"/>
          <p:cNvSpPr txBox="1">
            <a:spLocks/>
          </p:cNvSpPr>
          <p:nvPr/>
        </p:nvSpPr>
        <p:spPr>
          <a:xfrm>
            <a:off x="668380" y="1619795"/>
            <a:ext cx="11371218"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pPr marL="857250" indent="-857250" algn="l">
              <a:buFont typeface="Arial" charset="0"/>
              <a:buChar char="•"/>
            </a:pPr>
            <a:r>
              <a:rPr lang="en-US" sz="4000" dirty="0" smtClean="0"/>
              <a:t>Newspaper business section/online news/publications</a:t>
            </a:r>
          </a:p>
          <a:p>
            <a:pPr marL="857250" indent="-857250" algn="l">
              <a:buFont typeface="Arial" charset="0"/>
              <a:buChar char="•"/>
            </a:pPr>
            <a:endParaRPr lang="en-US" sz="4000" dirty="0" smtClean="0"/>
          </a:p>
          <a:p>
            <a:pPr marL="857250" indent="-857250" algn="l">
              <a:buFont typeface="Arial" charset="0"/>
              <a:buChar char="•"/>
            </a:pPr>
            <a:endParaRPr lang="en-US" sz="4000" dirty="0"/>
          </a:p>
        </p:txBody>
      </p:sp>
      <p:sp>
        <p:nvSpPr>
          <p:cNvPr id="4" name="Title 1"/>
          <p:cNvSpPr txBox="1">
            <a:spLocks/>
          </p:cNvSpPr>
          <p:nvPr/>
        </p:nvSpPr>
        <p:spPr>
          <a:xfrm>
            <a:off x="668380" y="3465285"/>
            <a:ext cx="11371218"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pPr marL="857250" indent="-857250" algn="l">
              <a:buFont typeface="Arial" charset="0"/>
              <a:buChar char="•"/>
            </a:pPr>
            <a:r>
              <a:rPr lang="en-US" sz="4000" dirty="0" smtClean="0"/>
              <a:t>Understanding products, unemployment figures, inflation rates, changes that affect the community</a:t>
            </a:r>
          </a:p>
          <a:p>
            <a:pPr marL="857250" indent="-857250" algn="l">
              <a:buFont typeface="Arial" charset="0"/>
              <a:buChar char="•"/>
            </a:pPr>
            <a:endParaRPr lang="en-US" sz="4000" dirty="0" smtClean="0"/>
          </a:p>
          <a:p>
            <a:pPr marL="857250" indent="-857250" algn="l">
              <a:buFont typeface="Arial" charset="0"/>
              <a:buChar char="•"/>
            </a:pPr>
            <a:endParaRPr lang="en-US" sz="4000" dirty="0"/>
          </a:p>
        </p:txBody>
      </p:sp>
      <p:sp>
        <p:nvSpPr>
          <p:cNvPr id="5" name="Title 1"/>
          <p:cNvSpPr txBox="1">
            <a:spLocks/>
          </p:cNvSpPr>
          <p:nvPr/>
        </p:nvSpPr>
        <p:spPr>
          <a:xfrm>
            <a:off x="668380" y="5852885"/>
            <a:ext cx="10826934"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entury Gothic" charset="0"/>
                <a:ea typeface="Century Gothic" charset="0"/>
                <a:cs typeface="Century Gothic" charset="0"/>
              </a:defRPr>
            </a:lvl1pPr>
          </a:lstStyle>
          <a:p>
            <a:pPr marL="857250" indent="-857250" algn="l">
              <a:buFont typeface="Arial" charset="0"/>
              <a:buChar char="•"/>
            </a:pPr>
            <a:r>
              <a:rPr lang="en-US" sz="4000" dirty="0" smtClean="0"/>
              <a:t>Opinion polls &amp; surveys to predict consumer tastes, employee preferences, political choices.</a:t>
            </a:r>
          </a:p>
          <a:p>
            <a:pPr marL="857250" indent="-857250" algn="l">
              <a:buFont typeface="Arial" charset="0"/>
              <a:buChar char="•"/>
            </a:pPr>
            <a:endParaRPr lang="en-US" sz="4000" dirty="0" smtClean="0"/>
          </a:p>
          <a:p>
            <a:pPr marL="857250" indent="-857250" algn="l">
              <a:buFont typeface="Arial" charset="0"/>
              <a:buChar char="•"/>
            </a:pPr>
            <a:endParaRPr lang="en-US" sz="4000" dirty="0" smtClean="0"/>
          </a:p>
          <a:p>
            <a:pPr marL="857250" indent="-857250" algn="l">
              <a:buFont typeface="Arial" charset="0"/>
              <a:buChar char="•"/>
            </a:pPr>
            <a:endParaRPr lang="en-US" sz="4000" dirty="0"/>
          </a:p>
        </p:txBody>
      </p:sp>
    </p:spTree>
    <p:extLst>
      <p:ext uri="{BB962C8B-B14F-4D97-AF65-F5344CB8AC3E}">
        <p14:creationId xmlns:p14="http://schemas.microsoft.com/office/powerpoint/2010/main" val="17786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3825</TotalTime>
  <Words>629</Words>
  <Application>Microsoft Macintosh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Century Gothic</vt:lpstr>
      <vt:lpstr>Arial</vt:lpstr>
      <vt:lpstr>Office Theme</vt:lpstr>
      <vt:lpstr>ENTREPRENEURSHIP &amp; Marketing Lesson 6</vt:lpstr>
      <vt:lpstr>Groups:</vt:lpstr>
      <vt:lpstr>After some research, is there a market for your, product? </vt:lpstr>
      <vt:lpstr>Do you need to make alternations or adjustments to your product to make sure it sells? </vt:lpstr>
      <vt:lpstr>If so…. </vt:lpstr>
      <vt:lpstr>Another strategy for market analysis is….</vt:lpstr>
      <vt:lpstr>Follow your market trend.</vt:lpstr>
      <vt:lpstr>Forecasting. </vt:lpstr>
      <vt:lpstr>Ways to forecast: </vt:lpstr>
      <vt:lpstr>How to Forecast. </vt:lpstr>
      <vt:lpstr>After market analysis and forecasting, what’s next?  </vt:lpstr>
      <vt:lpstr>Marketing Research.</vt:lpstr>
      <vt:lpstr>The process of gathering, analyzing and interpreting information about a market, about a product or service to be offered for sale in that market, and about the past, present and potential customers for the product or service. Research into the characteristics, spending habits, location and needs of your business's target market, the industry as a whole, and the particular competitors you face.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9 &amp; Computer Science 10</dc:title>
  <dc:creator>Brooke Sihota</dc:creator>
  <cp:lastModifiedBy>Brooke Sihota</cp:lastModifiedBy>
  <cp:revision>105</cp:revision>
  <dcterms:created xsi:type="dcterms:W3CDTF">2018-09-05T02:22:42Z</dcterms:created>
  <dcterms:modified xsi:type="dcterms:W3CDTF">2018-09-19T04:12:53Z</dcterms:modified>
</cp:coreProperties>
</file>