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7" r:id="rId3"/>
    <p:sldId id="268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88E9"/>
    <a:srgbClr val="7217F3"/>
    <a:srgbClr val="AA164A"/>
    <a:srgbClr val="178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0" autoAdjust="0"/>
    <p:restoredTop sz="86453" autoAdjust="0"/>
  </p:normalViewPr>
  <p:slideViewPr>
    <p:cSldViewPr snapToGrid="0" snapToObjects="1">
      <p:cViewPr varScale="1">
        <p:scale>
          <a:sx n="76" d="100"/>
          <a:sy n="76" d="100"/>
        </p:scale>
        <p:origin x="47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6" d="100"/>
          <a:sy n="106" d="100"/>
        </p:scale>
        <p:origin x="369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3E4B7-288E-B741-BBBC-F28122B9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50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BC718-5EAD-B94E-BD3F-823BDE463CAA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441D8-DADD-D64F-944A-DE464A028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6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9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4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9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0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7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8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6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9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4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4C7C-7966-274D-86C2-0A6C22A9C29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F4C7C-7966-274D-86C2-0A6C22A9C29B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17D46-ADD9-3C43-A3C7-AE94BA82AE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17566" y="-235131"/>
            <a:ext cx="679269" cy="71845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AA88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512731" y="-121920"/>
            <a:ext cx="679269" cy="71845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AA88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entury Gothic" charset="0"/>
          <a:ea typeface="Century Gothic" charset="0"/>
          <a:cs typeface="Century 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670" y="3407149"/>
            <a:ext cx="11122370" cy="2387600"/>
          </a:xfrm>
        </p:spPr>
        <p:txBody>
          <a:bodyPr>
            <a:noAutofit/>
          </a:bodyPr>
          <a:lstStyle/>
          <a:p>
            <a:r>
              <a:rPr lang="en-CA" sz="9000" dirty="0" smtClean="0"/>
              <a:t>Computer Science 10 &amp; ICT 9</a:t>
            </a:r>
            <a:br>
              <a:rPr lang="en-CA" sz="9000" dirty="0" smtClean="0"/>
            </a:br>
            <a:r>
              <a:rPr lang="en-CA" sz="14000" b="1" dirty="0" smtClean="0">
                <a:solidFill>
                  <a:schemeClr val="accent5">
                    <a:lumMod val="75000"/>
                  </a:schemeClr>
                </a:solidFill>
              </a:rPr>
              <a:t>EXCEL</a:t>
            </a:r>
            <a:endParaRPr lang="en-CA" sz="1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4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6233" y="1060028"/>
            <a:ext cx="10594427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Active Cell – </a:t>
            </a:r>
            <a:r>
              <a:rPr lang="en-US" dirty="0">
                <a:latin typeface="Century Gothic" panose="020B0502020202020204" pitchFamily="34" charset="0"/>
              </a:rPr>
              <a:t>The cell in your worksheet that has been selected.  It will have bolder gridlines around it. 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 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AutoFill – </a:t>
            </a:r>
            <a:r>
              <a:rPr lang="en-US" dirty="0">
                <a:latin typeface="Century Gothic" panose="020B0502020202020204" pitchFamily="34" charset="0"/>
              </a:rPr>
              <a:t>A feature that allows you to quickly apply the contents of one cell to another cell or range of cells selected. 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 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AutoSum – </a:t>
            </a:r>
            <a:r>
              <a:rPr lang="en-US" dirty="0">
                <a:latin typeface="Century Gothic" panose="020B0502020202020204" pitchFamily="34" charset="0"/>
              </a:rPr>
              <a:t>A function that automatically identifies and adds ranges of cells in your worksheet. 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 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Cell – </a:t>
            </a:r>
            <a:r>
              <a:rPr lang="en-US" dirty="0">
                <a:latin typeface="Century Gothic" panose="020B0502020202020204" pitchFamily="34" charset="0"/>
              </a:rPr>
              <a:t>The rectangular shaped area on a worksheet that is created by the intersection of columns and rows. 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 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Cell Address – </a:t>
            </a:r>
            <a:r>
              <a:rPr lang="en-US" dirty="0">
                <a:latin typeface="Century Gothic" panose="020B0502020202020204" pitchFamily="34" charset="0"/>
              </a:rPr>
              <a:t>The name of the cell is determined by the name of the row and the column intersecting, such as A8. 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 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Cell Grid – </a:t>
            </a:r>
            <a:r>
              <a:rPr lang="en-US" dirty="0">
                <a:latin typeface="Century Gothic" panose="020B0502020202020204" pitchFamily="34" charset="0"/>
              </a:rPr>
              <a:t>The lines on your worksheet that separate the columns and rows. 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 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Column – </a:t>
            </a:r>
            <a:r>
              <a:rPr lang="en-US" dirty="0">
                <a:latin typeface="Century Gothic" panose="020B0502020202020204" pitchFamily="34" charset="0"/>
              </a:rPr>
              <a:t>In a worksheet, the vertical spaces with headings A, B, C, and so on. </a:t>
            </a:r>
            <a:endParaRPr lang="en-CA" dirty="0">
              <a:latin typeface="Century Gothic" panose="020B0502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CA" sz="3500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481" y="242150"/>
            <a:ext cx="1059442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5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Vocabulary </a:t>
            </a:r>
            <a:r>
              <a:rPr lang="en-CA" sz="4500" dirty="0" smtClean="0">
                <a:latin typeface="Century Gothic" panose="020B0502020202020204" pitchFamily="34" charset="0"/>
              </a:rPr>
              <a:t>you must know.</a:t>
            </a:r>
            <a:endParaRPr lang="en-CA" sz="45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2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721" y="141670"/>
            <a:ext cx="1059442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5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Vocabulary </a:t>
            </a:r>
            <a:r>
              <a:rPr lang="en-CA" sz="4500" dirty="0" smtClean="0">
                <a:latin typeface="Century Gothic" panose="020B0502020202020204" pitchFamily="34" charset="0"/>
              </a:rPr>
              <a:t>you must know.</a:t>
            </a:r>
            <a:endParaRPr lang="en-CA" sz="4500" b="1" dirty="0"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3771" y="934499"/>
            <a:ext cx="1055077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Drag – </a:t>
            </a:r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</a:rPr>
              <a:t>When you move the mouse while holding down the mouse button (usually the left) to select a range of cells. </a:t>
            </a:r>
            <a:endParaRPr lang="en-CA" sz="16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</a:rPr>
              <a:t> </a:t>
            </a:r>
            <a:endParaRPr lang="en-CA" sz="16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File – </a:t>
            </a:r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</a:rPr>
              <a:t>A document that is stored on your computer.  In Excel, a file is also known as a workbook. </a:t>
            </a:r>
            <a:endParaRPr lang="en-CA" sz="16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</a:rPr>
              <a:t> </a:t>
            </a:r>
            <a:endParaRPr lang="en-CA" sz="16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Fill Down – </a:t>
            </a:r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</a:rPr>
              <a:t>A feature that allows you to copy information in an active cell to another cell or range of cells selected vertically. </a:t>
            </a:r>
            <a:endParaRPr lang="en-CA" sz="16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</a:rPr>
              <a:t> </a:t>
            </a:r>
            <a:endParaRPr lang="en-CA" sz="16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Fill Right – </a:t>
            </a:r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</a:rPr>
              <a:t>A feature that allows you to copy information in an active cell to another cell or range of cells you have selected horizontally. </a:t>
            </a:r>
            <a:endParaRPr lang="en-CA" sz="16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en-US" sz="1000" dirty="0">
                <a:latin typeface="Century Gothic" panose="020B0502020202020204" pitchFamily="34" charset="0"/>
                <a:ea typeface="Times New Roman" panose="02020603050405020304" pitchFamily="18" charset="0"/>
              </a:rPr>
              <a:t> </a:t>
            </a:r>
            <a:endParaRPr lang="en-CA" sz="16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Formula- </a:t>
            </a:r>
            <a:r>
              <a:rPr lang="en-US" dirty="0">
                <a:latin typeface="Century Gothic" panose="020B0502020202020204" pitchFamily="34" charset="0"/>
                <a:ea typeface="Times New Roman" panose="02020603050405020304" pitchFamily="18" charset="0"/>
              </a:rPr>
              <a:t>A combination of numbers and symbols used to express a calculation</a:t>
            </a:r>
            <a:r>
              <a:rPr lang="en-US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.</a:t>
            </a:r>
          </a:p>
          <a:p>
            <a:endParaRPr lang="en-US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Formula Bar – </a:t>
            </a:r>
            <a:r>
              <a:rPr lang="en-US" dirty="0">
                <a:latin typeface="Century Gothic" panose="020B0502020202020204" pitchFamily="34" charset="0"/>
              </a:rPr>
              <a:t>A command line above the worksheet where text, numbers, and formulas are entered into a worksheet. 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 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Function – </a:t>
            </a:r>
            <a:r>
              <a:rPr lang="en-US" dirty="0">
                <a:latin typeface="Century Gothic" panose="020B0502020202020204" pitchFamily="34" charset="0"/>
              </a:rPr>
              <a:t>A drop-down menu item and a button on the standard toolbar that allows you to select a formula that you wish to apply to data in your worksheet. 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 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Headings – </a:t>
            </a:r>
            <a:r>
              <a:rPr lang="en-US" dirty="0">
                <a:latin typeface="Century Gothic" panose="020B0502020202020204" pitchFamily="34" charset="0"/>
              </a:rPr>
              <a:t>The identifying letters and numbers for columns and rows.  Columns are identified with letters, rows with numbers. 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endParaRPr lang="en-CA" sz="16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721" y="141670"/>
            <a:ext cx="1059442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5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Vocabulary </a:t>
            </a:r>
            <a:r>
              <a:rPr lang="en-CA" sz="4500" dirty="0" smtClean="0">
                <a:latin typeface="Century Gothic" panose="020B0502020202020204" pitchFamily="34" charset="0"/>
              </a:rPr>
              <a:t>you must know.</a:t>
            </a:r>
            <a:endParaRPr lang="en-CA" sz="4500" b="1" dirty="0"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3771" y="1155562"/>
            <a:ext cx="105507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Label – </a:t>
            </a:r>
            <a:r>
              <a:rPr lang="en-US" dirty="0">
                <a:latin typeface="Century Gothic" panose="020B0502020202020204" pitchFamily="34" charset="0"/>
              </a:rPr>
              <a:t>The identifying name that reflects the information contained in a column or row in a worksheet, such as </a:t>
            </a:r>
            <a:r>
              <a:rPr lang="en-US" i="1" dirty="0">
                <a:latin typeface="Century Gothic" panose="020B0502020202020204" pitchFamily="34" charset="0"/>
              </a:rPr>
              <a:t>name</a:t>
            </a:r>
            <a:r>
              <a:rPr lang="en-US" dirty="0">
                <a:latin typeface="Century Gothic" panose="020B0502020202020204" pitchFamily="34" charset="0"/>
              </a:rPr>
              <a:t> or </a:t>
            </a:r>
            <a:r>
              <a:rPr lang="en-US" i="1" dirty="0">
                <a:latin typeface="Century Gothic" panose="020B0502020202020204" pitchFamily="34" charset="0"/>
              </a:rPr>
              <a:t>date</a:t>
            </a:r>
            <a:r>
              <a:rPr lang="en-US" dirty="0">
                <a:latin typeface="Century Gothic" panose="020B0502020202020204" pitchFamily="34" charset="0"/>
              </a:rPr>
              <a:t>. 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 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Row – </a:t>
            </a:r>
            <a:r>
              <a:rPr lang="en-US" dirty="0">
                <a:latin typeface="Century Gothic" panose="020B0502020202020204" pitchFamily="34" charset="0"/>
              </a:rPr>
              <a:t>In a worksheet, the horizontal spaces with the headings 1, 2, 3, and so on. 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 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Sheet Tabs – </a:t>
            </a:r>
            <a:r>
              <a:rPr lang="en-US" dirty="0">
                <a:latin typeface="Century Gothic" panose="020B0502020202020204" pitchFamily="34" charset="0"/>
              </a:rPr>
              <a:t>Tabs you see at the bottom of your workbook file, labeled Sheet 1, Sheet 2, and so on.  You can rename the tabs.  They represent worksheets within the workbook. 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 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Workbook – </a:t>
            </a:r>
            <a:r>
              <a:rPr lang="en-US" dirty="0">
                <a:latin typeface="Century Gothic" panose="020B0502020202020204" pitchFamily="34" charset="0"/>
              </a:rPr>
              <a:t>An Excel file that contains individual worksheets.  Also called a spreadsheet file. 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 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Worksheet – </a:t>
            </a:r>
            <a:r>
              <a:rPr lang="en-US" dirty="0">
                <a:latin typeface="Century Gothic" panose="020B0502020202020204" pitchFamily="34" charset="0"/>
              </a:rPr>
              <a:t>A “page” within an Excel workbook that contains columns, rows, and cells. </a:t>
            </a:r>
            <a:endParaRPr lang="en-CA" dirty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endParaRPr lang="en-CA" sz="1600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83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2759</TotalTime>
  <Words>92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Office Theme</vt:lpstr>
      <vt:lpstr>Computer Science 10 &amp; ICT 9 EXCEL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9 &amp; Computer Science 10</dc:title>
  <dc:creator>Brooke Sihota</dc:creator>
  <cp:lastModifiedBy>Brooke Sihota</cp:lastModifiedBy>
  <cp:revision>110</cp:revision>
  <dcterms:created xsi:type="dcterms:W3CDTF">2018-09-05T02:22:42Z</dcterms:created>
  <dcterms:modified xsi:type="dcterms:W3CDTF">2019-04-01T02:07:05Z</dcterms:modified>
</cp:coreProperties>
</file>